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embeddedFontLst>
    <p:embeddedFont>
      <p:font typeface="OPPOSans H" panose="02010600030101010101" charset="-122"/>
      <p:regular r:id="rId21"/>
    </p:embeddedFont>
    <p:embeddedFont>
      <p:font typeface="OPPOSans L" panose="02010600030101010101" charset="-122"/>
      <p:regular r:id="rId22"/>
    </p:embeddedFont>
    <p:embeddedFont>
      <p:font typeface="OPPOSans R" panose="02010600030101010101" charset="-122"/>
      <p:regular r:id="rId23"/>
    </p:embeddedFont>
    <p:embeddedFont>
      <p:font typeface="Source Han Sans" panose="02010600030101010101" charset="-122"/>
      <p:regular r:id="rId24"/>
    </p:embeddedFont>
    <p:embeddedFont>
      <p:font typeface="Source Han Sans CN Bold" panose="02010600030101010101" charset="-122"/>
      <p:regular r:id="rId2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viewProps" Target="view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flipH="1" flipV="1">
            <a:off x="6419328" y="4573"/>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flipV="1">
            <a:off x="3130" y="4572"/>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ahLst/>
            <a:cxn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flipV="1">
            <a:off x="7506720" y="3079252"/>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ahLst/>
            <a:cxn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flipH="1" flipV="1">
            <a:off x="10293165" y="6061744"/>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ahLst/>
            <a:cxn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flipH="1" flipV="1">
            <a:off x="9973518" y="207957"/>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ahLst/>
            <a:cxn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flipH="1" flipV="1">
            <a:off x="10764935" y="478904"/>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ahLst/>
            <a:cxn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flipH="1" flipV="1">
            <a:off x="3354276" y="6068108"/>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pic>
        <p:nvPicPr>
          <p:cNvPr id="9" name="图片 8"/>
          <p:cNvPicPr>
            <a:picLocks noChangeAspect="1"/>
          </p:cNvPicPr>
          <p:nvPr/>
        </p:nvPicPr>
        <p:blipFill>
          <a:blip r:embed="rId2">
            <a:alphaModFix/>
          </a:blip>
          <a:srcRect/>
          <a:stretch>
            <a:fillRect/>
          </a:stretch>
        </p:blipFill>
        <p:spPr>
          <a:xfrm flipH="1" flipV="1">
            <a:off x="2287408" y="4108569"/>
            <a:ext cx="1486373" cy="990915"/>
          </a:xfrm>
          <a:prstGeom prst="rect">
            <a:avLst/>
          </a:prstGeom>
          <a:noFill/>
          <a:ln>
            <a:noFill/>
          </a:ln>
        </p:spPr>
      </p:pic>
      <p:sp>
        <p:nvSpPr>
          <p:cNvPr id="10" name="标题 1"/>
          <p:cNvSpPr txBox="1"/>
          <p:nvPr/>
        </p:nvSpPr>
        <p:spPr>
          <a:xfrm flipH="1" flipV="1">
            <a:off x="5167446" y="199164"/>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ahLst/>
            <a:cxn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flipH="1" flipV="1">
            <a:off x="6164294" y="4572"/>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flipH="1" flipV="1">
            <a:off x="3952425" y="1552043"/>
            <a:ext cx="708100" cy="708100"/>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flipV="1">
            <a:off x="10743338" y="3816442"/>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flipH="1" flipV="1">
            <a:off x="10504764" y="198866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5" name="图片 14"/>
          <p:cNvPicPr>
            <a:picLocks noChangeAspect="1"/>
          </p:cNvPicPr>
          <p:nvPr/>
        </p:nvPicPr>
        <p:blipFill>
          <a:blip r:embed="rId3">
            <a:alphaModFix/>
          </a:blip>
          <a:srcRect/>
          <a:stretch>
            <a:fillRect/>
          </a:stretch>
        </p:blipFill>
        <p:spPr>
          <a:xfrm flipH="1" flipV="1">
            <a:off x="7361874" y="267689"/>
            <a:ext cx="1264298" cy="842865"/>
          </a:xfrm>
          <a:prstGeom prst="rect">
            <a:avLst/>
          </a:prstGeom>
          <a:noFill/>
          <a:ln>
            <a:noFill/>
          </a:ln>
        </p:spPr>
      </p:pic>
      <p:sp>
        <p:nvSpPr>
          <p:cNvPr id="16" name="标题 1"/>
          <p:cNvSpPr txBox="1"/>
          <p:nvPr/>
        </p:nvSpPr>
        <p:spPr>
          <a:xfrm flipH="1" flipV="1">
            <a:off x="3472963" y="2445848"/>
            <a:ext cx="470016" cy="470016"/>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pic>
        <p:nvPicPr>
          <p:cNvPr id="17" name="图片 16"/>
          <p:cNvPicPr>
            <a:picLocks noChangeAspect="1"/>
          </p:cNvPicPr>
          <p:nvPr/>
        </p:nvPicPr>
        <p:blipFill>
          <a:blip r:embed="rId4">
            <a:alphaModFix/>
          </a:blip>
          <a:srcRect/>
          <a:stretch>
            <a:fillRect/>
          </a:stretch>
        </p:blipFill>
        <p:spPr>
          <a:xfrm flipH="1" flipV="1">
            <a:off x="8860859" y="3950570"/>
            <a:ext cx="882396" cy="588264"/>
          </a:xfrm>
          <a:prstGeom prst="rect">
            <a:avLst/>
          </a:prstGeom>
          <a:noFill/>
          <a:ln>
            <a:noFill/>
          </a:ln>
        </p:spPr>
      </p:pic>
      <p:sp>
        <p:nvSpPr>
          <p:cNvPr id="18" name="标题 1"/>
          <p:cNvSpPr txBox="1"/>
          <p:nvPr/>
        </p:nvSpPr>
        <p:spPr>
          <a:xfrm flipH="1">
            <a:off x="3784825" y="5882760"/>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flipV="1">
            <a:off x="3131" y="5724907"/>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ahLst/>
            <a:cxn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2250369" y="1447388"/>
            <a:ext cx="7812284" cy="3922279"/>
          </a:xfrm>
          <a:prstGeom prst="rect">
            <a:avLst/>
          </a:prstGeom>
          <a:solidFill>
            <a:schemeClr val="accent3"/>
          </a:soli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2148309" y="1342417"/>
            <a:ext cx="7812284" cy="3922279"/>
          </a:xfrm>
          <a:prstGeom prst="rect">
            <a:avLst/>
          </a:prstGeom>
          <a:solidFill>
            <a:schemeClr val="bg1"/>
          </a:solidFill>
          <a:ln w="25400" cap="sq">
            <a:solidFill>
              <a:schemeClr val="accent1">
                <a:lumMod val="75000"/>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flipH="1" flipV="1">
            <a:off x="3687360" y="120315"/>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ahLst/>
            <a:cxn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a:off x="2874000" y="4389792"/>
            <a:ext cx="6444000" cy="473028"/>
          </a:xfrm>
          <a:prstGeom prst="roundRect">
            <a:avLst>
              <a:gd name="adj" fmla="val 50000"/>
            </a:avLst>
          </a:prstGeom>
          <a:solidFill>
            <a:schemeClr val="accent2">
              <a:lumMod val="60000"/>
              <a:lumOff val="40000"/>
            </a:schemeClr>
          </a:solidFill>
          <a:ln w="12700" cap="sq">
            <a:solidFill>
              <a:schemeClr val="bg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601744" y="4830629"/>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6" name="标题 1"/>
          <p:cNvSpPr txBox="1"/>
          <p:nvPr/>
        </p:nvSpPr>
        <p:spPr>
          <a:xfrm>
            <a:off x="4774609" y="5720176"/>
            <a:ext cx="1150778" cy="369332"/>
          </a:xfrm>
          <a:prstGeom prst="roundRect">
            <a:avLst>
              <a:gd name="adj" fmla="val 50000"/>
            </a:avLst>
          </a:prstGeom>
          <a:solidFill>
            <a:schemeClr val="bg1"/>
          </a:solidFill>
          <a:ln w="12700" cap="sq">
            <a:solidFill>
              <a:schemeClr val="accent1">
                <a:alpha val="100000"/>
              </a:schemeClr>
            </a:solidFill>
          </a:ln>
        </p:spPr>
        <p:txBody>
          <a:bodyPr vert="horz" wrap="square" lIns="91440" tIns="45720" rIns="91440" bIns="45720" rtlCol="0" anchor="ctr"/>
          <a:lstStyle/>
          <a:p>
            <a:pPr algn="r">
              <a:lnSpc>
                <a:spcPct val="110000"/>
              </a:lnSpc>
            </a:pPr>
            <a:endParaRPr kumimoji="1" lang="zh-CN" altLang="en-US"/>
          </a:p>
        </p:txBody>
      </p:sp>
      <p:sp>
        <p:nvSpPr>
          <p:cNvPr id="27" name="标题 1"/>
          <p:cNvSpPr txBox="1"/>
          <p:nvPr/>
        </p:nvSpPr>
        <p:spPr>
          <a:xfrm>
            <a:off x="7217458" y="5720176"/>
            <a:ext cx="1382387" cy="369332"/>
          </a:xfrm>
          <a:prstGeom prst="roundRect">
            <a:avLst>
              <a:gd name="adj" fmla="val 50000"/>
            </a:avLst>
          </a:prstGeom>
          <a:solidFill>
            <a:schemeClr val="bg1"/>
          </a:solidFill>
          <a:ln w="12700" cap="sq">
            <a:solidFill>
              <a:schemeClr val="accent1">
                <a:alpha val="100000"/>
              </a:schemeClr>
            </a:solidFill>
          </a:ln>
        </p:spPr>
        <p:txBody>
          <a:bodyPr vert="horz" wrap="square" lIns="91440" tIns="45720" rIns="91440" bIns="45720" rtlCol="0" anchor="ctr"/>
          <a:lstStyle/>
          <a:p>
            <a:pPr algn="r">
              <a:lnSpc>
                <a:spcPct val="110000"/>
              </a:lnSpc>
            </a:pPr>
            <a:endParaRPr kumimoji="1" lang="zh-CN" altLang="en-US"/>
          </a:p>
        </p:txBody>
      </p:sp>
      <p:sp>
        <p:nvSpPr>
          <p:cNvPr id="28" name="标题 1"/>
          <p:cNvSpPr txBox="1"/>
          <p:nvPr/>
        </p:nvSpPr>
        <p:spPr>
          <a:xfrm>
            <a:off x="3658957" y="5720176"/>
            <a:ext cx="1440000" cy="369332"/>
          </a:xfrm>
          <a:prstGeom prst="roundRect">
            <a:avLst>
              <a:gd name="adj" fmla="val 50000"/>
            </a:avLst>
          </a:prstGeom>
          <a:solidFill>
            <a:schemeClr val="accent1"/>
          </a:solidFill>
          <a:ln w="12700" cap="sq">
            <a:solidFill>
              <a:schemeClr val="bg1">
                <a:alpha val="100000"/>
              </a:schemeClr>
            </a:solidFill>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6133478" y="5720176"/>
            <a:ext cx="1440000" cy="369332"/>
          </a:xfrm>
          <a:prstGeom prst="roundRect">
            <a:avLst>
              <a:gd name="adj" fmla="val 50000"/>
            </a:avLst>
          </a:prstGeom>
          <a:solidFill>
            <a:schemeClr val="accent1"/>
          </a:solidFill>
          <a:ln w="12700" cap="sq">
            <a:solidFill>
              <a:schemeClr val="bg1">
                <a:alpha val="100000"/>
              </a:schemeClr>
            </a:solidFill>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flipH="1" flipV="1">
            <a:off x="2046692" y="5412148"/>
            <a:ext cx="833008" cy="833008"/>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ahLst/>
            <a:cxn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rot="787784" flipH="1" flipV="1">
            <a:off x="1734093" y="3391422"/>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rot="787784" flipH="1" flipV="1">
            <a:off x="8749032" y="1053956"/>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flipH="1">
            <a:off x="8823280" y="3554028"/>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ahLst/>
            <a:cxn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rot="5400000" flipH="1" flipV="1">
            <a:off x="10865793" y="5531793"/>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ahLst/>
            <a:cxn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5" name="标题 1"/>
          <p:cNvSpPr txBox="1"/>
          <p:nvPr/>
        </p:nvSpPr>
        <p:spPr>
          <a:xfrm>
            <a:off x="3465075" y="1688599"/>
            <a:ext cx="5261850" cy="2462213"/>
          </a:xfrm>
          <a:prstGeom prst="rect">
            <a:avLst/>
          </a:prstGeom>
          <a:noFill/>
          <a:ln>
            <a:noFill/>
          </a:ln>
        </p:spPr>
        <p:txBody>
          <a:bodyPr vert="horz" wrap="square" lIns="91440" tIns="45720" rIns="91440" bIns="45720" rtlCol="0" anchor="ctr"/>
          <a:lstStyle/>
          <a:p>
            <a:pPr algn="ctr">
              <a:lnSpc>
                <a:spcPct val="130000"/>
              </a:lnSpc>
            </a:pPr>
            <a:r>
              <a:rPr kumimoji="1" lang="en-US" altLang="zh-CN" sz="3700">
                <a:ln w="12700">
                  <a:noFill/>
                </a:ln>
                <a:solidFill>
                  <a:srgbClr val="000000">
                    <a:alpha val="100000"/>
                  </a:srgbClr>
                </a:solidFill>
                <a:latin typeface="OPPOSans H"/>
                <a:ea typeface="OPPOSans H"/>
                <a:cs typeface="OPPOSans H"/>
              </a:rPr>
              <a:t>BASNet项目分析</a:t>
            </a:r>
            <a:endParaRPr kumimoji="1" lang="zh-CN" altLang="en-US"/>
          </a:p>
        </p:txBody>
      </p:sp>
      <p:sp>
        <p:nvSpPr>
          <p:cNvPr id="36" name="标题 1"/>
          <p:cNvSpPr txBox="1"/>
          <p:nvPr/>
        </p:nvSpPr>
        <p:spPr>
          <a:xfrm>
            <a:off x="5241265" y="119301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7" name="标题 1"/>
          <p:cNvSpPr txBox="1"/>
          <p:nvPr/>
        </p:nvSpPr>
        <p:spPr>
          <a:xfrm>
            <a:off x="3811173" y="4480371"/>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38" name="标题 1"/>
          <p:cNvSpPr txBox="1"/>
          <p:nvPr/>
        </p:nvSpPr>
        <p:spPr>
          <a:xfrm>
            <a:off x="4695107" y="5715943"/>
            <a:ext cx="1150778" cy="369332"/>
          </a:xfrm>
          <a:prstGeom prst="rect">
            <a:avLst/>
          </a:prstGeom>
          <a:noFill/>
          <a:ln cap="sq">
            <a:noFill/>
          </a:ln>
        </p:spPr>
        <p:txBody>
          <a:bodyPr vert="horz" wrap="square" lIns="91440" tIns="45720" rIns="91440" bIns="45720" rtlCol="0" anchor="ctr"/>
          <a:lstStyle/>
          <a:p>
            <a:pPr algn="r">
              <a:lnSpc>
                <a:spcPct val="110000"/>
              </a:lnSpc>
            </a:pPr>
            <a:r>
              <a:rPr kumimoji="1" lang="zh-CN" altLang="en-US" dirty="0">
                <a:ln w="12700">
                  <a:noFill/>
                </a:ln>
                <a:solidFill>
                  <a:srgbClr val="E56F01">
                    <a:alpha val="100000"/>
                  </a:srgbClr>
                </a:solidFill>
                <a:latin typeface="Source Han Sans"/>
                <a:ea typeface="Source Han Sans"/>
              </a:rPr>
              <a:t>袁伟</a:t>
            </a:r>
            <a:endParaRPr kumimoji="1" lang="zh-CN" altLang="en-US" dirty="0"/>
          </a:p>
        </p:txBody>
      </p:sp>
      <p:sp>
        <p:nvSpPr>
          <p:cNvPr id="39" name="标题 1"/>
          <p:cNvSpPr txBox="1"/>
          <p:nvPr/>
        </p:nvSpPr>
        <p:spPr>
          <a:xfrm>
            <a:off x="7137956" y="5715943"/>
            <a:ext cx="1382387" cy="369332"/>
          </a:xfrm>
          <a:prstGeom prst="rect">
            <a:avLst/>
          </a:prstGeom>
          <a:noFill/>
          <a:ln cap="sq">
            <a:noFill/>
          </a:ln>
        </p:spPr>
        <p:txBody>
          <a:bodyPr vert="horz" wrap="square" lIns="91440" tIns="45720" rIns="91440" bIns="45720" rtlCol="0" anchor="ctr"/>
          <a:lstStyle/>
          <a:p>
            <a:pPr algn="r">
              <a:lnSpc>
                <a:spcPct val="110000"/>
              </a:lnSpc>
            </a:pPr>
            <a:r>
              <a:rPr kumimoji="1" lang="en-US" altLang="zh-CN" sz="1800">
                <a:ln w="12700">
                  <a:noFill/>
                </a:ln>
                <a:solidFill>
                  <a:srgbClr val="E56F01">
                    <a:alpha val="100000"/>
                  </a:srgbClr>
                </a:solidFill>
                <a:latin typeface="Source Han Sans"/>
                <a:ea typeface="Source Han Sans"/>
                <a:cs typeface="Source Han Sans"/>
              </a:rPr>
              <a:t>2025.6</a:t>
            </a:r>
            <a:endParaRPr kumimoji="1" lang="zh-CN" altLang="en-US"/>
          </a:p>
        </p:txBody>
      </p:sp>
      <p:sp>
        <p:nvSpPr>
          <p:cNvPr id="40" name="标题 1"/>
          <p:cNvSpPr txBox="1"/>
          <p:nvPr/>
        </p:nvSpPr>
        <p:spPr>
          <a:xfrm>
            <a:off x="3676730" y="5715943"/>
            <a:ext cx="1440000" cy="369332"/>
          </a:xfrm>
          <a:prstGeom prst="homePlate">
            <a:avLst/>
          </a:prstGeom>
          <a:noFill/>
          <a:ln cap="sq">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汇报人</a:t>
            </a:r>
            <a:endParaRPr kumimoji="1" lang="zh-CN" altLang="en-US"/>
          </a:p>
        </p:txBody>
      </p:sp>
      <p:sp>
        <p:nvSpPr>
          <p:cNvPr id="41" name="标题 1"/>
          <p:cNvSpPr txBox="1"/>
          <p:nvPr/>
        </p:nvSpPr>
        <p:spPr>
          <a:xfrm>
            <a:off x="6151251" y="5715943"/>
            <a:ext cx="1440000" cy="369332"/>
          </a:xfrm>
          <a:prstGeom prst="homePlate">
            <a:avLst/>
          </a:prstGeom>
          <a:noFill/>
          <a:ln cap="sq">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汇报时间</a:t>
            </a:r>
            <a:endParaRPr kumimoji="1" lang="zh-CN" altLang="en-US"/>
          </a:p>
        </p:txBody>
      </p:sp>
      <p:sp>
        <p:nvSpPr>
          <p:cNvPr id="42" name="标题 1"/>
          <p:cNvSpPr txBox="1"/>
          <p:nvPr/>
        </p:nvSpPr>
        <p:spPr>
          <a:xfrm flipH="1">
            <a:off x="9250091" y="4584249"/>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3" name="标题 1"/>
          <p:cNvSpPr txBox="1"/>
          <p:nvPr/>
        </p:nvSpPr>
        <p:spPr>
          <a:xfrm flipH="1" flipV="1">
            <a:off x="1496383" y="954592"/>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4" name="标题 1"/>
          <p:cNvSpPr txBox="1"/>
          <p:nvPr/>
        </p:nvSpPr>
        <p:spPr>
          <a:xfrm rot="16200000" flipH="1" flipV="1">
            <a:off x="-462907" y="1187543"/>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45" name="标题 1"/>
          <p:cNvSpPr txBox="1"/>
          <p:nvPr/>
        </p:nvSpPr>
        <p:spPr>
          <a:xfrm flipH="1">
            <a:off x="6357101" y="6260051"/>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46" name="标题 1"/>
          <p:cNvCxnSpPr/>
          <p:nvPr/>
        </p:nvCxnSpPr>
        <p:spPr>
          <a:xfrm>
            <a:off x="3113246" y="4626306"/>
            <a:ext cx="1707239" cy="0"/>
          </a:xfrm>
          <a:prstGeom prst="line">
            <a:avLst/>
          </a:prstGeom>
          <a:noFill/>
          <a:ln w="9525" cap="sq">
            <a:solidFill>
              <a:schemeClr val="bg1">
                <a:alpha val="100000"/>
              </a:schemeClr>
            </a:solidFill>
            <a:miter/>
          </a:ln>
        </p:spPr>
      </p:cxnSp>
      <p:cxnSp>
        <p:nvCxnSpPr>
          <p:cNvPr id="47" name="标题 1"/>
          <p:cNvCxnSpPr/>
          <p:nvPr/>
        </p:nvCxnSpPr>
        <p:spPr>
          <a:xfrm>
            <a:off x="7435329" y="4626306"/>
            <a:ext cx="1707239" cy="0"/>
          </a:xfrm>
          <a:prstGeom prst="line">
            <a:avLst/>
          </a:prstGeom>
          <a:noFill/>
          <a:ln w="12700" cap="sq">
            <a:solidFill>
              <a:schemeClr val="bg1">
                <a:alpha val="100000"/>
              </a:schemeClr>
            </a:solidFill>
            <a:miter/>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3500000">
            <a:off x="2298484"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3500000">
            <a:off x="2007693"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3500000">
            <a:off x="1716902"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3500000">
            <a:off x="3170857"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13500000">
            <a:off x="2880066"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13500000">
            <a:off x="2589275"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13500000">
            <a:off x="4043230"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13500000">
            <a:off x="3752439"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3500000">
            <a:off x="3461648"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13500000">
            <a:off x="4915603"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13500000">
            <a:off x="4624812"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3500000">
            <a:off x="4334021"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13500000">
            <a:off x="5787976"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13500000">
            <a:off x="5497185"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13500000">
            <a:off x="5206394"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13500000">
            <a:off x="6660349"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13500000">
            <a:off x="6369558"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13500000">
            <a:off x="6078767"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13500000">
            <a:off x="7532722"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13500000">
            <a:off x="7241931"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13500000">
            <a:off x="6951140"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13500000">
            <a:off x="8405095"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13500000">
            <a:off x="8114304"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13500000">
            <a:off x="7823513"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13500000">
            <a:off x="9277468"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13500000">
            <a:off x="8986677"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13500000">
            <a:off x="8695886"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13500000">
            <a:off x="10149841"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13500000">
            <a:off x="9859050"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13500000">
            <a:off x="9568259"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a:off x="1663294" y="1891475"/>
            <a:ext cx="411480" cy="701040"/>
          </a:xfrm>
          <a:prstGeom prst="rect">
            <a:avLst/>
          </a:prstGeom>
          <a:noFill/>
          <a:ln>
            <a:noFill/>
          </a:ln>
        </p:spPr>
        <p:txBody>
          <a:bodyPr vert="horz" wrap="none" lIns="91440" tIns="45720" rIns="91440" bIns="45720" rtlCol="0" anchor="t">
            <a:spAutoFit/>
          </a:bodyPr>
          <a:lstStyle/>
          <a:p>
            <a:pPr algn="l">
              <a:lnSpc>
                <a:spcPct val="110000"/>
              </a:lnSpc>
            </a:pPr>
            <a:r>
              <a:rPr kumimoji="1" lang="en-US" altLang="zh-CN" sz="4400">
                <a:ln w="12700">
                  <a:noFill/>
                </a:ln>
                <a:solidFill>
                  <a:srgbClr val="E56F01">
                    <a:alpha val="100000"/>
                  </a:srgbClr>
                </a:solidFill>
                <a:latin typeface="OPPOSans R"/>
                <a:ea typeface="OPPOSans R"/>
                <a:cs typeface="OPPOSans R"/>
              </a:rPr>
              <a:t>1</a:t>
            </a:r>
            <a:endParaRPr kumimoji="1" lang="zh-CN" altLang="en-US"/>
          </a:p>
        </p:txBody>
      </p:sp>
      <p:sp>
        <p:nvSpPr>
          <p:cNvPr id="34" name="标题 1"/>
          <p:cNvSpPr txBox="1"/>
          <p:nvPr/>
        </p:nvSpPr>
        <p:spPr>
          <a:xfrm>
            <a:off x="2159000" y="1985806"/>
            <a:ext cx="2357467" cy="512717"/>
          </a:xfrm>
          <a:prstGeom prst="rect">
            <a:avLst/>
          </a:prstGeom>
          <a:noFill/>
          <a:ln>
            <a:noFill/>
          </a:ln>
        </p:spPr>
        <p:txBody>
          <a:bodyPr vert="horz" wrap="square" lIns="91440" tIns="45720" rIns="91440" bIns="45720" rtlCol="0" anchor="b"/>
          <a:lstStyle/>
          <a:p>
            <a:pPr algn="r">
              <a:lnSpc>
                <a:spcPct val="130000"/>
              </a:lnSpc>
            </a:pPr>
            <a:r>
              <a:rPr kumimoji="1" lang="en-US" altLang="zh-CN" sz="1600">
                <a:ln w="12700">
                  <a:noFill/>
                </a:ln>
                <a:solidFill>
                  <a:srgbClr val="404040">
                    <a:alpha val="100000"/>
                  </a:srgbClr>
                </a:solidFill>
                <a:latin typeface="Source Han Sans CN Bold"/>
                <a:ea typeface="Source Han Sans CN Bold"/>
                <a:cs typeface="Source Han Sans CN Bold"/>
              </a:rPr>
              <a:t>3.1.1数据准备</a:t>
            </a:r>
            <a:endParaRPr kumimoji="1" lang="zh-CN" altLang="en-US"/>
          </a:p>
        </p:txBody>
      </p:sp>
      <p:cxnSp>
        <p:nvCxnSpPr>
          <p:cNvPr id="35" name="标题 1"/>
          <p:cNvCxnSpPr/>
          <p:nvPr/>
        </p:nvCxnSpPr>
        <p:spPr>
          <a:xfrm>
            <a:off x="2249245" y="2545800"/>
            <a:ext cx="2267222" cy="0"/>
          </a:xfrm>
          <a:prstGeom prst="line">
            <a:avLst/>
          </a:prstGeom>
          <a:noFill/>
          <a:ln w="19050" cap="sq">
            <a:solidFill>
              <a:schemeClr val="accent1"/>
            </a:solidFill>
            <a:miter/>
          </a:ln>
        </p:spPr>
      </p:cxnSp>
      <p:sp>
        <p:nvSpPr>
          <p:cNvPr id="36" name="标题 1"/>
          <p:cNvSpPr txBox="1"/>
          <p:nvPr/>
        </p:nvSpPr>
        <p:spPr>
          <a:xfrm>
            <a:off x="6819534" y="1891475"/>
            <a:ext cx="525780" cy="701040"/>
          </a:xfrm>
          <a:prstGeom prst="rect">
            <a:avLst/>
          </a:prstGeom>
          <a:noFill/>
          <a:ln>
            <a:noFill/>
          </a:ln>
        </p:spPr>
        <p:txBody>
          <a:bodyPr vert="horz" wrap="none" lIns="91440" tIns="45720" rIns="91440" bIns="45720" rtlCol="0" anchor="t">
            <a:spAutoFit/>
          </a:bodyPr>
          <a:lstStyle/>
          <a:p>
            <a:pPr algn="l">
              <a:lnSpc>
                <a:spcPct val="110000"/>
              </a:lnSpc>
            </a:pPr>
            <a:r>
              <a:rPr kumimoji="1" lang="en-US" altLang="zh-CN" sz="4400">
                <a:ln w="12700">
                  <a:noFill/>
                </a:ln>
                <a:solidFill>
                  <a:srgbClr val="E56F01">
                    <a:alpha val="100000"/>
                  </a:srgbClr>
                </a:solidFill>
                <a:latin typeface="OPPOSans R"/>
                <a:ea typeface="OPPOSans R"/>
                <a:cs typeface="OPPOSans R"/>
              </a:rPr>
              <a:t>3</a:t>
            </a:r>
            <a:endParaRPr kumimoji="1" lang="zh-CN" altLang="en-US"/>
          </a:p>
        </p:txBody>
      </p:sp>
      <p:sp>
        <p:nvSpPr>
          <p:cNvPr id="37" name="标题 1"/>
          <p:cNvSpPr txBox="1"/>
          <p:nvPr/>
        </p:nvSpPr>
        <p:spPr>
          <a:xfrm>
            <a:off x="7340600" y="1985806"/>
            <a:ext cx="2332106" cy="512717"/>
          </a:xfrm>
          <a:prstGeom prst="rect">
            <a:avLst/>
          </a:prstGeom>
          <a:noFill/>
          <a:ln>
            <a:noFill/>
          </a:ln>
        </p:spPr>
        <p:txBody>
          <a:bodyPr vert="horz" wrap="square" lIns="91440" tIns="45720" rIns="91440" bIns="45720" rtlCol="0" anchor="b"/>
          <a:lstStyle/>
          <a:p>
            <a:pPr algn="r">
              <a:lnSpc>
                <a:spcPct val="130000"/>
              </a:lnSpc>
            </a:pPr>
            <a:r>
              <a:rPr kumimoji="1" lang="en-US" altLang="zh-CN" sz="1600">
                <a:ln w="12700">
                  <a:noFill/>
                </a:ln>
                <a:solidFill>
                  <a:srgbClr val="404040">
                    <a:alpha val="100000"/>
                  </a:srgbClr>
                </a:solidFill>
                <a:latin typeface="Source Han Sans CN Bold"/>
                <a:ea typeface="Source Han Sans CN Bold"/>
                <a:cs typeface="Source Han Sans CN Bold"/>
              </a:rPr>
              <a:t>3.1.3训练参数设置</a:t>
            </a:r>
            <a:endParaRPr kumimoji="1" lang="zh-CN" altLang="en-US"/>
          </a:p>
        </p:txBody>
      </p:sp>
      <p:cxnSp>
        <p:nvCxnSpPr>
          <p:cNvPr id="38" name="标题 1"/>
          <p:cNvCxnSpPr/>
          <p:nvPr/>
        </p:nvCxnSpPr>
        <p:spPr>
          <a:xfrm>
            <a:off x="7405484" y="2545800"/>
            <a:ext cx="2267222" cy="0"/>
          </a:xfrm>
          <a:prstGeom prst="line">
            <a:avLst/>
          </a:prstGeom>
          <a:noFill/>
          <a:ln w="19050" cap="sq">
            <a:solidFill>
              <a:schemeClr val="accent1"/>
            </a:solidFill>
            <a:miter/>
          </a:ln>
        </p:spPr>
      </p:cxnSp>
      <p:sp>
        <p:nvSpPr>
          <p:cNvPr id="39" name="标题 1"/>
          <p:cNvSpPr txBox="1"/>
          <p:nvPr/>
        </p:nvSpPr>
        <p:spPr>
          <a:xfrm>
            <a:off x="4241414" y="4231288"/>
            <a:ext cx="525780" cy="701040"/>
          </a:xfrm>
          <a:prstGeom prst="rect">
            <a:avLst/>
          </a:prstGeom>
          <a:noFill/>
          <a:ln>
            <a:noFill/>
          </a:ln>
        </p:spPr>
        <p:txBody>
          <a:bodyPr vert="horz" wrap="none" lIns="91440" tIns="45720" rIns="91440" bIns="45720" rtlCol="0" anchor="t">
            <a:spAutoFit/>
          </a:bodyPr>
          <a:lstStyle/>
          <a:p>
            <a:pPr algn="l">
              <a:lnSpc>
                <a:spcPct val="110000"/>
              </a:lnSpc>
            </a:pPr>
            <a:r>
              <a:rPr kumimoji="1" lang="en-US" altLang="zh-CN" sz="4400">
                <a:ln w="12700">
                  <a:noFill/>
                </a:ln>
                <a:solidFill>
                  <a:srgbClr val="E56F01">
                    <a:alpha val="100000"/>
                  </a:srgbClr>
                </a:solidFill>
                <a:latin typeface="OPPOSans R"/>
                <a:ea typeface="OPPOSans R"/>
                <a:cs typeface="OPPOSans R"/>
              </a:rPr>
              <a:t>2</a:t>
            </a:r>
            <a:endParaRPr kumimoji="1" lang="zh-CN" altLang="en-US"/>
          </a:p>
        </p:txBody>
      </p:sp>
      <p:sp>
        <p:nvSpPr>
          <p:cNvPr id="40" name="标题 1"/>
          <p:cNvSpPr txBox="1"/>
          <p:nvPr/>
        </p:nvSpPr>
        <p:spPr>
          <a:xfrm>
            <a:off x="4732021" y="4325620"/>
            <a:ext cx="2362566" cy="512717"/>
          </a:xfrm>
          <a:prstGeom prst="rect">
            <a:avLst/>
          </a:prstGeom>
          <a:noFill/>
          <a:ln>
            <a:noFill/>
          </a:ln>
        </p:spPr>
        <p:txBody>
          <a:bodyPr vert="horz" wrap="square" lIns="91440" tIns="45720" rIns="91440" bIns="45720" rtlCol="0" anchor="b"/>
          <a:lstStyle/>
          <a:p>
            <a:pPr algn="r">
              <a:lnSpc>
                <a:spcPct val="130000"/>
              </a:lnSpc>
            </a:pPr>
            <a:r>
              <a:rPr kumimoji="1" lang="en-US" altLang="zh-CN" sz="1600">
                <a:ln w="12700">
                  <a:noFill/>
                </a:ln>
                <a:solidFill>
                  <a:srgbClr val="404040">
                    <a:alpha val="100000"/>
                  </a:srgbClr>
                </a:solidFill>
                <a:latin typeface="Source Han Sans CN Bold"/>
                <a:ea typeface="Source Han Sans CN Bold"/>
                <a:cs typeface="Source Han Sans CN Bold"/>
              </a:rPr>
              <a:t>3.1.2优化器与损失函数</a:t>
            </a:r>
            <a:endParaRPr kumimoji="1" lang="zh-CN" altLang="en-US"/>
          </a:p>
        </p:txBody>
      </p:sp>
      <p:cxnSp>
        <p:nvCxnSpPr>
          <p:cNvPr id="41" name="标题 1"/>
          <p:cNvCxnSpPr/>
          <p:nvPr/>
        </p:nvCxnSpPr>
        <p:spPr>
          <a:xfrm>
            <a:off x="4827365" y="4885613"/>
            <a:ext cx="2267222" cy="0"/>
          </a:xfrm>
          <a:prstGeom prst="line">
            <a:avLst/>
          </a:prstGeom>
          <a:noFill/>
          <a:ln w="19050" cap="sq">
            <a:solidFill>
              <a:schemeClr val="accent1"/>
            </a:solidFill>
            <a:miter/>
          </a:ln>
        </p:spPr>
      </p:cxnSp>
      <p:sp>
        <p:nvSpPr>
          <p:cNvPr id="42" name="标题 1"/>
          <p:cNvSpPr txBox="1"/>
          <p:nvPr/>
        </p:nvSpPr>
        <p:spPr>
          <a:xfrm>
            <a:off x="2042141" y="2591047"/>
            <a:ext cx="2474326" cy="1140460"/>
          </a:xfrm>
          <a:prstGeom prst="rect">
            <a:avLst/>
          </a:prstGeom>
          <a:noFill/>
          <a:ln>
            <a:noFill/>
          </a:ln>
        </p:spPr>
        <p:txBody>
          <a:bodyPr vert="horz" wrap="square" lIns="0" tIns="0" rIns="0" bIns="0" rtlCol="0" anchor="t"/>
          <a:lstStyle/>
          <a:p>
            <a:pPr algn="r">
              <a:lnSpc>
                <a:spcPct val="150000"/>
              </a:lnSpc>
            </a:pPr>
            <a:r>
              <a:rPr kumimoji="1" lang="en-US" altLang="zh-CN" sz="1016">
                <a:ln w="12700">
                  <a:noFill/>
                </a:ln>
                <a:solidFill>
                  <a:srgbClr val="7F7F7F">
                    <a:alpha val="100000"/>
                  </a:srgbClr>
                </a:solidFill>
                <a:latin typeface="Source Han Sans"/>
                <a:ea typeface="Source Han Sans"/>
                <a:cs typeface="Source Han Sans"/>
              </a:rPr>
              <a:t>使用DUTS- TR数据集进行训练，该数据集包含大量高质量的图像及其对应的分割标签，为模型训练提供了丰富的数据支持。
对数据进行Rescale、RandomCrop和ToTensor等数据增强操作，增加了数据的多样性和模型的泛化能力。</a:t>
            </a:r>
            <a:endParaRPr kumimoji="1" lang="zh-CN" altLang="en-US"/>
          </a:p>
        </p:txBody>
      </p:sp>
      <p:sp>
        <p:nvSpPr>
          <p:cNvPr id="43" name="标题 1"/>
          <p:cNvSpPr txBox="1"/>
          <p:nvPr/>
        </p:nvSpPr>
        <p:spPr>
          <a:xfrm>
            <a:off x="7198380" y="2591047"/>
            <a:ext cx="2474326" cy="1140460"/>
          </a:xfrm>
          <a:prstGeom prst="rect">
            <a:avLst/>
          </a:prstGeom>
          <a:noFill/>
          <a:ln>
            <a:noFill/>
          </a:ln>
        </p:spPr>
        <p:txBody>
          <a:bodyPr vert="horz" wrap="square" lIns="0" tIns="0" rIns="0" bIns="0" rtlCol="0" anchor="t"/>
          <a:lstStyle/>
          <a:p>
            <a:pPr algn="r">
              <a:lnSpc>
                <a:spcPct val="150000"/>
              </a:lnSpc>
            </a:pPr>
            <a:r>
              <a:rPr kumimoji="1" lang="en-US" altLang="zh-CN" sz="928">
                <a:ln w="12700">
                  <a:noFill/>
                </a:ln>
                <a:solidFill>
                  <a:srgbClr val="7F7F7F">
                    <a:alpha val="100000"/>
                  </a:srgbClr>
                </a:solidFill>
                <a:latin typeface="Source Han Sans"/>
                <a:ea typeface="Source Han Sans"/>
                <a:cs typeface="Source Han Sans"/>
              </a:rPr>
              <a:t>设置Batch size为8，Epoch为100000，根据数据集的大小和模型的复杂度进行了合理的调整，确保模型能够充分学习数据中的特征。
在训练过程中，通过监控损失值和验证集的分割精度，及时调整学习率和训练参数，避免过拟合和欠拟合现象。</a:t>
            </a:r>
            <a:endParaRPr kumimoji="1" lang="zh-CN" altLang="en-US"/>
          </a:p>
        </p:txBody>
      </p:sp>
      <p:sp>
        <p:nvSpPr>
          <p:cNvPr id="44" name="标题 1"/>
          <p:cNvSpPr txBox="1"/>
          <p:nvPr/>
        </p:nvSpPr>
        <p:spPr>
          <a:xfrm>
            <a:off x="4620261" y="4955540"/>
            <a:ext cx="2474326" cy="1356360"/>
          </a:xfrm>
          <a:prstGeom prst="rect">
            <a:avLst/>
          </a:prstGeom>
          <a:noFill/>
          <a:ln>
            <a:noFill/>
          </a:ln>
        </p:spPr>
        <p:txBody>
          <a:bodyPr vert="horz" wrap="square" lIns="0" tIns="0" rIns="0" bIns="0" rtlCol="0" anchor="t"/>
          <a:lstStyle/>
          <a:p>
            <a:pPr algn="r">
              <a:lnSpc>
                <a:spcPct val="150000"/>
              </a:lnSpc>
            </a:pPr>
            <a:r>
              <a:rPr kumimoji="1" lang="en-US" altLang="zh-CN" sz="1054">
                <a:ln w="12700">
                  <a:noFill/>
                </a:ln>
                <a:solidFill>
                  <a:srgbClr val="7F7F7F">
                    <a:alpha val="100000"/>
                  </a:srgbClr>
                </a:solidFill>
                <a:latin typeface="Source Han Sans"/>
                <a:ea typeface="Source Han Sans"/>
                <a:cs typeface="Source Han Sans"/>
              </a:rPr>
              <a:t>采用Adam优化器，学习率为0.001，能够快速收敛并找到最优解，提高模型的训练效率。
BCE + SSIM + IOU组合损失函数综合考虑了分割结果的准确性、结构相似性和边界质量，使模型在多个方面得到优化。</a:t>
            </a:r>
            <a:endParaRPr kumimoji="1" lang="zh-CN" altLang="en-US"/>
          </a:p>
        </p:txBody>
      </p:sp>
      <p:sp>
        <p:nvSpPr>
          <p:cNvPr id="45" name="标题 1"/>
          <p:cNvSpPr txBox="1"/>
          <p:nvPr/>
        </p:nvSpPr>
        <p:spPr>
          <a:xfrm>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3.1训练过程</a:t>
            </a:r>
            <a:endParaRPr kumimoji="1" lang="zh-CN" altLang="en-US"/>
          </a:p>
        </p:txBody>
      </p:sp>
      <p:sp>
        <p:nvSpPr>
          <p:cNvPr id="46" name="标题 1"/>
          <p:cNvSpPr txBox="1"/>
          <p:nvPr/>
        </p:nvSpPr>
        <p:spPr>
          <a:xfrm rot="540000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7" name="标题 1"/>
          <p:cNvSpPr txBox="1"/>
          <p:nvPr/>
        </p:nvSpPr>
        <p:spPr>
          <a:xfrm rot="540000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48" name="标题 1"/>
          <p:cNvSpPr txBox="1"/>
          <p:nvPr/>
        </p:nvSpPr>
        <p:spPr>
          <a:xfrm rot="540000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957460" y="2220184"/>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ahLst/>
            <a:cxn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161515" y="3565146"/>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测试时将输入图像Resize到256x256，然后转换为Tensor格式，统一输入图像的尺寸和数据类型，便于模型进行处理。
对输入图像进行归一化处理，使其像素值范围在0到1之间，提高模型的推理速度和稳定性。</a:t>
            </a:r>
            <a:endParaRPr kumimoji="1" lang="zh-CN" altLang="en-US"/>
          </a:p>
        </p:txBody>
      </p:sp>
      <p:sp>
        <p:nvSpPr>
          <p:cNvPr id="5" name="标题 1"/>
          <p:cNvSpPr txBox="1"/>
          <p:nvPr/>
        </p:nvSpPr>
        <p:spPr>
          <a:xfrm>
            <a:off x="2132729" y="1868049"/>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2273185" y="2060981"/>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01</a:t>
            </a:r>
            <a:endParaRPr kumimoji="1" lang="zh-CN" altLang="en-US"/>
          </a:p>
        </p:txBody>
      </p:sp>
      <p:sp>
        <p:nvSpPr>
          <p:cNvPr id="7" name="标题 1"/>
          <p:cNvSpPr txBox="1"/>
          <p:nvPr/>
        </p:nvSpPr>
        <p:spPr>
          <a:xfrm>
            <a:off x="1287961" y="2919171"/>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3.2.1输入处理</a:t>
            </a:r>
            <a:endParaRPr kumimoji="1" lang="zh-CN" altLang="en-US"/>
          </a:p>
        </p:txBody>
      </p:sp>
      <p:sp>
        <p:nvSpPr>
          <p:cNvPr id="8" name="标题 1"/>
          <p:cNvSpPr txBox="1"/>
          <p:nvPr/>
        </p:nvSpPr>
        <p:spPr>
          <a:xfrm>
            <a:off x="4505467" y="1620338"/>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ahLst/>
            <a:cxn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709522" y="2965300"/>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265">
                <a:ln w="12700">
                  <a:noFill/>
                </a:ln>
                <a:solidFill>
                  <a:srgbClr val="000000">
                    <a:alpha val="100000"/>
                  </a:srgbClr>
                </a:solidFill>
                <a:latin typeface="Source Han Sans"/>
                <a:ea typeface="Source Han Sans"/>
                <a:cs typeface="Source Han Sans"/>
              </a:rPr>
              <a:t>加载预训练模型，将处理后的输入图像输入模型进行推理，生成显著性图，该图表示图像中各个像素点的显著性程度。
模型通过编码器- 解码器结构和Refine模块对输入图像进行特征提取和边界优化，最终输出高质量的分割结果。</a:t>
            </a:r>
            <a:endParaRPr kumimoji="1" lang="zh-CN" altLang="en-US"/>
          </a:p>
        </p:txBody>
      </p:sp>
      <p:sp>
        <p:nvSpPr>
          <p:cNvPr id="10" name="标题 1"/>
          <p:cNvSpPr txBox="1"/>
          <p:nvPr/>
        </p:nvSpPr>
        <p:spPr>
          <a:xfrm>
            <a:off x="5680736" y="1268203"/>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5821192" y="1461135"/>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02</a:t>
            </a:r>
            <a:endParaRPr kumimoji="1" lang="zh-CN" altLang="en-US"/>
          </a:p>
        </p:txBody>
      </p:sp>
      <p:sp>
        <p:nvSpPr>
          <p:cNvPr id="12" name="标题 1"/>
          <p:cNvSpPr txBox="1"/>
          <p:nvPr/>
        </p:nvSpPr>
        <p:spPr>
          <a:xfrm>
            <a:off x="4835968" y="2319325"/>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3.2.2推理过程</a:t>
            </a:r>
            <a:endParaRPr kumimoji="1" lang="zh-CN" altLang="en-US"/>
          </a:p>
        </p:txBody>
      </p:sp>
      <p:sp>
        <p:nvSpPr>
          <p:cNvPr id="13" name="标题 1"/>
          <p:cNvSpPr txBox="1"/>
          <p:nvPr/>
        </p:nvSpPr>
        <p:spPr>
          <a:xfrm>
            <a:off x="8053473" y="2220184"/>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ahLst/>
            <a:cxn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8257528" y="3565146"/>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将生成的显著性图保存为PNG格式，保持原始尺寸，便于用户查看和使用分割结果。
对输出结果进行后处理，如二值化、去噪等操作，进一步提高分割结果的可用性和准确性。</a:t>
            </a:r>
            <a:endParaRPr kumimoji="1" lang="zh-CN" altLang="en-US"/>
          </a:p>
        </p:txBody>
      </p:sp>
      <p:sp>
        <p:nvSpPr>
          <p:cNvPr id="15" name="标题 1"/>
          <p:cNvSpPr txBox="1"/>
          <p:nvPr/>
        </p:nvSpPr>
        <p:spPr>
          <a:xfrm>
            <a:off x="9228742" y="1868049"/>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9369198" y="2060981"/>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03</a:t>
            </a:r>
            <a:endParaRPr kumimoji="1" lang="zh-CN" altLang="en-US"/>
          </a:p>
        </p:txBody>
      </p:sp>
      <p:sp>
        <p:nvSpPr>
          <p:cNvPr id="17" name="标题 1"/>
          <p:cNvSpPr txBox="1"/>
          <p:nvPr/>
        </p:nvSpPr>
        <p:spPr>
          <a:xfrm>
            <a:off x="8383974" y="2919171"/>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3.2.3输出处理</a:t>
            </a:r>
            <a:endParaRPr kumimoji="1" lang="zh-CN" altLang="en-US"/>
          </a:p>
        </p:txBody>
      </p:sp>
      <p:sp>
        <p:nvSpPr>
          <p:cNvPr id="18" name="标题 1"/>
          <p:cNvSpPr txBox="1"/>
          <p:nvPr/>
        </p:nvSpPr>
        <p:spPr>
          <a:xfrm>
            <a:off x="1847118" y="6310601"/>
            <a:ext cx="8570790" cy="341733"/>
          </a:xfrm>
          <a:prstGeom prst="ellipse">
            <a:avLst/>
          </a:prstGeom>
          <a:gradFill>
            <a:gsLst>
              <a:gs pos="0">
                <a:schemeClr val="accent1">
                  <a:alpha val="0"/>
                </a:schemeClr>
              </a:gs>
              <a:gs pos="99000">
                <a:schemeClr val="accent1">
                  <a:alpha val="16000"/>
                </a:schemeClr>
              </a:gs>
            </a:gsLst>
            <a:lin ang="5400000" scaled="0"/>
          </a:gradFill>
          <a:ln w="22225"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2806916" y="6204734"/>
            <a:ext cx="6651194" cy="265196"/>
          </a:xfrm>
          <a:prstGeom prst="ellipse">
            <a:avLst/>
          </a:prstGeom>
          <a:gradFill>
            <a:gsLst>
              <a:gs pos="0">
                <a:schemeClr val="accent1">
                  <a:alpha val="0"/>
                </a:schemeClr>
              </a:gs>
              <a:gs pos="99000">
                <a:schemeClr val="accent1">
                  <a:alpha val="16000"/>
                </a:schemeClr>
              </a:gs>
            </a:gsLst>
            <a:lin ang="5400000" scaled="0"/>
          </a:gradFill>
          <a:ln w="635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3860197" y="6011993"/>
            <a:ext cx="4544630" cy="181203"/>
          </a:xfrm>
          <a:prstGeom prst="ellipse">
            <a:avLst/>
          </a:prstGeom>
          <a:gradFill>
            <a:gsLst>
              <a:gs pos="0">
                <a:schemeClr val="accent1">
                  <a:alpha val="0"/>
                </a:schemeClr>
              </a:gs>
              <a:gs pos="99000">
                <a:schemeClr val="accent1">
                  <a:alpha val="16000"/>
                </a:schemeClr>
              </a:gs>
            </a:gsLst>
            <a:lin ang="5400000" scaled="0"/>
          </a:gradFill>
          <a:ln w="635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2667686" y="5255550"/>
            <a:ext cx="6929653" cy="926457"/>
          </a:xfrm>
          <a:custGeom>
            <a:avLst/>
            <a:gdLst>
              <a:gd name="connsiteX0" fmla="*/ 0 w 8455450"/>
              <a:gd name="connsiteY0" fmla="*/ 0 h 4745993"/>
              <a:gd name="connsiteX1" fmla="*/ 8455450 w 8455450"/>
              <a:gd name="connsiteY1" fmla="*/ 0 h 4745993"/>
              <a:gd name="connsiteX2" fmla="*/ 6996566 w 8455450"/>
              <a:gd name="connsiteY2" fmla="*/ 4349166 h 4745993"/>
              <a:gd name="connsiteX3" fmla="*/ 6998179 w 8455450"/>
              <a:gd name="connsiteY3" fmla="*/ 4353692 h 4745993"/>
              <a:gd name="connsiteX4" fmla="*/ 4229579 w 8455450"/>
              <a:gd name="connsiteY4" fmla="*/ 4745993 h 4745993"/>
              <a:gd name="connsiteX5" fmla="*/ 1460979 w 8455450"/>
              <a:gd name="connsiteY5" fmla="*/ 4353692 h 4745993"/>
              <a:gd name="connsiteX6" fmla="*/ 1460980 w 8455450"/>
              <a:gd name="connsiteY6" fmla="*/ 4353689 h 4745993"/>
              <a:gd name="connsiteX7" fmla="*/ 1460401 w 8455450"/>
              <a:gd name="connsiteY7" fmla="*/ 4353689 h 4745993"/>
            </a:gdLst>
            <a:ahLst/>
            <a:cxnLst/>
            <a:rect l="l" t="t" r="r" b="b"/>
            <a:pathLst>
              <a:path w="8455450" h="4745993">
                <a:moveTo>
                  <a:pt x="0" y="0"/>
                </a:moveTo>
                <a:lnTo>
                  <a:pt x="8455450" y="0"/>
                </a:lnTo>
                <a:lnTo>
                  <a:pt x="6996566" y="4349166"/>
                </a:lnTo>
                <a:lnTo>
                  <a:pt x="6998179" y="4353692"/>
                </a:lnTo>
                <a:cubicBezTo>
                  <a:pt x="6998179" y="4570354"/>
                  <a:pt x="5758635" y="4745993"/>
                  <a:pt x="4229579" y="4745993"/>
                </a:cubicBezTo>
                <a:cubicBezTo>
                  <a:pt x="2700523" y="4745993"/>
                  <a:pt x="1460979" y="4570354"/>
                  <a:pt x="1460979" y="4353692"/>
                </a:cubicBezTo>
                <a:lnTo>
                  <a:pt x="1460980" y="4353689"/>
                </a:lnTo>
                <a:lnTo>
                  <a:pt x="1460401" y="4353689"/>
                </a:lnTo>
                <a:close/>
              </a:path>
            </a:pathLst>
          </a:custGeom>
          <a:gradFill>
            <a:gsLst>
              <a:gs pos="44000">
                <a:schemeClr val="accent1">
                  <a:alpha val="0"/>
                </a:schemeClr>
              </a:gs>
              <a:gs pos="100000">
                <a:schemeClr val="accent1">
                  <a:alpha val="50000"/>
                </a:schemeClr>
              </a:gs>
            </a:gsLst>
            <a:lin ang="5400000" scaled="0"/>
          </a:gradFill>
          <a:ln w="6350" cap="sq">
            <a:gradFill>
              <a:gsLst>
                <a:gs pos="77000">
                  <a:schemeClr val="accent1">
                    <a:alpha val="0"/>
                  </a:schemeClr>
                </a:gs>
                <a:gs pos="100000">
                  <a:schemeClr val="accent1">
                    <a:alpha val="90000"/>
                  </a:schemeClr>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3.2测试过程</a:t>
            </a:r>
            <a:endParaRPr kumimoji="1" lang="zh-CN" altLang="en-US"/>
          </a:p>
        </p:txBody>
      </p:sp>
      <p:sp>
        <p:nvSpPr>
          <p:cNvPr id="23" name="标题 1"/>
          <p:cNvSpPr txBox="1"/>
          <p:nvPr/>
        </p:nvSpPr>
        <p:spPr>
          <a:xfrm rot="540000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540000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540000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2982008" y="5318820"/>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7590688" y="1787145"/>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ahLst/>
            <a:cxn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flipH="1">
            <a:off x="1" y="4573"/>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ahLst/>
            <a:cxn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a:off x="1294820" y="-123245"/>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ahLst/>
            <a:cxn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1612110" y="6200083"/>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ahLst/>
            <a:cxn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307932" y="5265977"/>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ahLst/>
            <a:cxn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8169848" y="128029"/>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6411035" y="6051330"/>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ahLst/>
            <a:cxn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4527951" y="6264624"/>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flipH="1">
            <a:off x="794315" y="2393224"/>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544953" y="373933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图片 12"/>
          <p:cNvPicPr>
            <a:picLocks noChangeAspect="1"/>
          </p:cNvPicPr>
          <p:nvPr/>
        </p:nvPicPr>
        <p:blipFill>
          <a:blip r:embed="rId2">
            <a:alphaModFix/>
          </a:blip>
          <a:srcRect/>
          <a:stretch>
            <a:fillRect/>
          </a:stretch>
        </p:blipFill>
        <p:spPr>
          <a:xfrm>
            <a:off x="3568960" y="5756591"/>
            <a:ext cx="1264298" cy="842865"/>
          </a:xfrm>
          <a:prstGeom prst="rect">
            <a:avLst/>
          </a:prstGeom>
          <a:noFill/>
          <a:ln>
            <a:noFill/>
          </a:ln>
        </p:spPr>
      </p:pic>
      <p:sp>
        <p:nvSpPr>
          <p:cNvPr id="14" name="标题 1"/>
          <p:cNvSpPr txBox="1"/>
          <p:nvPr/>
        </p:nvSpPr>
        <p:spPr>
          <a:xfrm flipV="1">
            <a:off x="5565476" y="4572"/>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flipH="1">
            <a:off x="11674865" y="4572"/>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ahLst/>
            <a:cxn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8070731" y="6309789"/>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ahLst/>
            <a:cxn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flipH="1" flipV="1">
            <a:off x="10680677" y="1127826"/>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nvSpPr>
        <p:spPr>
          <a:xfrm rot="5400000">
            <a:off x="-462677" y="474954"/>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ahLst/>
            <a:cxn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16200000">
            <a:off x="10588878" y="4536257"/>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0" name="标题 1"/>
          <p:cNvSpPr txBox="1"/>
          <p:nvPr/>
        </p:nvSpPr>
        <p:spPr>
          <a:xfrm flipV="1">
            <a:off x="4335144" y="9145"/>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flipH="1" flipV="1">
            <a:off x="2132478" y="1492905"/>
            <a:ext cx="7812284" cy="3922279"/>
          </a:xfrm>
          <a:prstGeom prst="rect">
            <a:avLst/>
          </a:prstGeom>
          <a:solidFill>
            <a:schemeClr val="accent3"/>
          </a:solidFill>
          <a:ln w="254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flipH="1" flipV="1">
            <a:off x="2234538" y="1597876"/>
            <a:ext cx="7812284" cy="3922279"/>
          </a:xfrm>
          <a:prstGeom prst="rect">
            <a:avLst/>
          </a:prstGeom>
          <a:solidFill>
            <a:schemeClr val="bg1"/>
          </a:solidFill>
          <a:ln w="28575"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flipH="1">
            <a:off x="5028467" y="146227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flipH="1">
            <a:off x="2918680" y="4810614"/>
            <a:ext cx="6444000" cy="473028"/>
          </a:xfrm>
          <a:prstGeom prst="roundRect">
            <a:avLst>
              <a:gd name="adj" fmla="val 50000"/>
            </a:avLst>
          </a:prstGeom>
          <a:solidFill>
            <a:schemeClr val="accent2">
              <a:lumMod val="60000"/>
              <a:lumOff val="40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5285945" y="162535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3126019" y="3035593"/>
            <a:ext cx="6029322" cy="1697806"/>
          </a:xfrm>
          <a:prstGeom prst="rect">
            <a:avLst/>
          </a:prstGeom>
          <a:noFill/>
          <a:ln w="12700" cap="sq">
            <a:noFill/>
            <a:miter/>
          </a:ln>
        </p:spPr>
        <p:txBody>
          <a:bodyPr vert="horz" wrap="square" lIns="91440" tIns="45720" rIns="91440" bIns="45720" rtlCol="0" anchor="ctr"/>
          <a:lstStyle/>
          <a:p>
            <a:pPr algn="ctr">
              <a:lnSpc>
                <a:spcPct val="130000"/>
              </a:lnSpc>
            </a:pPr>
            <a:r>
              <a:rPr kumimoji="1" lang="en-US" altLang="zh-CN" sz="4400">
                <a:ln w="12700">
                  <a:noFill/>
                </a:ln>
                <a:solidFill>
                  <a:srgbClr val="E56F01">
                    <a:alpha val="100000"/>
                  </a:srgbClr>
                </a:solidFill>
                <a:latin typeface="OPPOSans H"/>
                <a:ea typeface="OPPOSans H"/>
                <a:cs typeface="OPPOSans H"/>
              </a:rPr>
              <a:t>4.性能评估</a:t>
            </a:r>
            <a:endParaRPr kumimoji="1" lang="zh-CN" altLang="en-US"/>
          </a:p>
        </p:txBody>
      </p:sp>
      <p:sp>
        <p:nvSpPr>
          <p:cNvPr id="27" name="标题 1"/>
          <p:cNvSpPr txBox="1"/>
          <p:nvPr/>
        </p:nvSpPr>
        <p:spPr>
          <a:xfrm>
            <a:off x="5418983" y="905534"/>
            <a:ext cx="1354033" cy="2052731"/>
          </a:xfrm>
          <a:prstGeom prst="rect">
            <a:avLst/>
          </a:prstGeom>
          <a:noFill/>
          <a:ln>
            <a:noFill/>
          </a:ln>
        </p:spPr>
        <p:txBody>
          <a:bodyPr vert="horz" wrap="square" lIns="91440" tIns="45720" rIns="91440" bIns="45720" rtlCol="0" anchor="b"/>
          <a:lstStyle/>
          <a:p>
            <a:pPr algn="ctr">
              <a:lnSpc>
                <a:spcPct val="100000"/>
              </a:lnSpc>
            </a:pPr>
            <a:r>
              <a:rPr kumimoji="1" lang="en-US" altLang="zh-CN" sz="5400">
                <a:ln w="12700">
                  <a:noFill/>
                </a:ln>
                <a:solidFill>
                  <a:srgbClr val="262626">
                    <a:alpha val="100000"/>
                  </a:srgbClr>
                </a:solidFill>
                <a:latin typeface="OPPOSans H"/>
                <a:ea typeface="OPPOSans H"/>
                <a:cs typeface="OPPOSans H"/>
              </a:rPr>
              <a:t>04</a:t>
            </a:r>
            <a:endParaRPr kumimoji="1" lang="zh-CN" altLang="en-US"/>
          </a:p>
        </p:txBody>
      </p:sp>
      <p:sp>
        <p:nvSpPr>
          <p:cNvPr id="28" name="标题 1"/>
          <p:cNvSpPr txBox="1"/>
          <p:nvPr/>
        </p:nvSpPr>
        <p:spPr>
          <a:xfrm>
            <a:off x="3855853" y="4901193"/>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29" name="标题 1"/>
          <p:cNvSpPr txBox="1"/>
          <p:nvPr/>
        </p:nvSpPr>
        <p:spPr>
          <a:xfrm rot="787784">
            <a:off x="1412091" y="3789097"/>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rot="787784">
            <a:off x="9082760" y="1975181"/>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flipV="1">
            <a:off x="1591008" y="928863"/>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a:off x="9298371" y="4512174"/>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33" name="标题 1"/>
          <p:cNvCxnSpPr/>
          <p:nvPr/>
        </p:nvCxnSpPr>
        <p:spPr>
          <a:xfrm>
            <a:off x="3126019" y="5042358"/>
            <a:ext cx="1707239" cy="0"/>
          </a:xfrm>
          <a:prstGeom prst="line">
            <a:avLst/>
          </a:prstGeom>
          <a:noFill/>
          <a:ln w="6350" cap="sq">
            <a:solidFill>
              <a:schemeClr val="bg1"/>
            </a:solidFill>
            <a:miter/>
          </a:ln>
        </p:spPr>
      </p:cxnSp>
      <p:cxnSp>
        <p:nvCxnSpPr>
          <p:cNvPr id="34" name="标题 1"/>
          <p:cNvCxnSpPr/>
          <p:nvPr/>
        </p:nvCxnSpPr>
        <p:spPr>
          <a:xfrm>
            <a:off x="7448102" y="5042358"/>
            <a:ext cx="1707239" cy="0"/>
          </a:xfrm>
          <a:prstGeom prst="line">
            <a:avLst/>
          </a:prstGeom>
          <a:noFill/>
          <a:ln w="6350" cap="sq">
            <a:solidFill>
              <a:schemeClr val="bg1"/>
            </a:solidFill>
            <a:miter/>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a:off x="1855943" y="2143482"/>
            <a:ext cx="936000" cy="9360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963943" y="2325636"/>
            <a:ext cx="720000" cy="360000"/>
          </a:xfrm>
          <a:prstGeom prst="rect">
            <a:avLst/>
          </a:prstGeom>
          <a:noFill/>
          <a:ln>
            <a:noFill/>
          </a:ln>
          <a:effectLst/>
        </p:spPr>
        <p:txBody>
          <a:bodyPr vert="horz" wrap="square" lIns="0" tIns="0" rIns="0" bIns="0" rtlCol="0" anchor="t"/>
          <a:lstStyle/>
          <a:p>
            <a:pPr algn="ctr">
              <a:lnSpc>
                <a:spcPct val="110000"/>
              </a:lnSpc>
            </a:pPr>
            <a:r>
              <a:rPr kumimoji="1" lang="en-US" altLang="zh-CN" sz="2800">
                <a:ln w="12700">
                  <a:noFill/>
                </a:ln>
                <a:solidFill>
                  <a:srgbClr val="FFFFFF">
                    <a:alpha val="100000"/>
                  </a:srgbClr>
                </a:solidFill>
                <a:latin typeface="OPPOSans H"/>
                <a:ea typeface="OPPOSans H"/>
                <a:cs typeface="OPPOSans H"/>
              </a:rPr>
              <a:t>01</a:t>
            </a:r>
            <a:endParaRPr kumimoji="1" lang="zh-CN" altLang="en-US"/>
          </a:p>
        </p:txBody>
      </p:sp>
      <p:sp>
        <p:nvSpPr>
          <p:cNvPr id="5" name="标题 1"/>
          <p:cNvSpPr txBox="1"/>
          <p:nvPr/>
        </p:nvSpPr>
        <p:spPr>
          <a:xfrm>
            <a:off x="667943" y="2616453"/>
            <a:ext cx="3312000" cy="3060000"/>
          </a:xfrm>
          <a:prstGeom prst="roundRect">
            <a:avLst>
              <a:gd name="adj" fmla="val 7000"/>
            </a:avLst>
          </a:prstGeom>
          <a:solidFill>
            <a:schemeClr val="bg1"/>
          </a:solidFill>
          <a:ln w="12700" cap="sq">
            <a:solidFill>
              <a:schemeClr val="accent1"/>
            </a:solidFill>
            <a:miter/>
          </a:ln>
          <a:effectLst>
            <a:outerShdw blurRad="317500" dir="5400000" algn="ctr" rotWithShape="0">
              <a:schemeClr val="accent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5400000">
            <a:off x="5621650" y="1587947"/>
            <a:ext cx="936000" cy="9360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729650" y="1770103"/>
            <a:ext cx="720000" cy="360000"/>
          </a:xfrm>
          <a:prstGeom prst="rect">
            <a:avLst/>
          </a:prstGeom>
          <a:noFill/>
          <a:ln>
            <a:noFill/>
          </a:ln>
          <a:effectLst/>
        </p:spPr>
        <p:txBody>
          <a:bodyPr vert="horz" wrap="square" lIns="0" tIns="0" rIns="0" bIns="0" rtlCol="0" anchor="t"/>
          <a:lstStyle/>
          <a:p>
            <a:pPr algn="ctr">
              <a:lnSpc>
                <a:spcPct val="110000"/>
              </a:lnSpc>
            </a:pPr>
            <a:r>
              <a:rPr kumimoji="1" lang="en-US" altLang="zh-CN" sz="2800">
                <a:ln w="12700">
                  <a:noFill/>
                </a:ln>
                <a:solidFill>
                  <a:srgbClr val="FFFFFF">
                    <a:alpha val="100000"/>
                  </a:srgbClr>
                </a:solidFill>
                <a:latin typeface="OPPOSans H"/>
                <a:ea typeface="OPPOSans H"/>
                <a:cs typeface="OPPOSans H"/>
              </a:rPr>
              <a:t>02</a:t>
            </a:r>
            <a:endParaRPr kumimoji="1" lang="zh-CN" altLang="en-US"/>
          </a:p>
        </p:txBody>
      </p:sp>
      <p:sp>
        <p:nvSpPr>
          <p:cNvPr id="8" name="标题 1"/>
          <p:cNvSpPr txBox="1"/>
          <p:nvPr/>
        </p:nvSpPr>
        <p:spPr>
          <a:xfrm>
            <a:off x="4433650" y="2060917"/>
            <a:ext cx="3312000" cy="3060000"/>
          </a:xfrm>
          <a:prstGeom prst="roundRect">
            <a:avLst>
              <a:gd name="adj" fmla="val 7000"/>
            </a:avLst>
          </a:prstGeom>
          <a:solidFill>
            <a:schemeClr val="bg1"/>
          </a:solidFill>
          <a:ln w="12700" cap="sq">
            <a:solidFill>
              <a:schemeClr val="accent1"/>
            </a:solidFill>
            <a:miter/>
          </a:ln>
          <a:effectLst>
            <a:outerShdw blurRad="317500" dir="5400000" algn="ctr" rotWithShape="0">
              <a:schemeClr val="accent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5400000">
            <a:off x="9394899" y="2143482"/>
            <a:ext cx="936000" cy="9360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9502900" y="2325636"/>
            <a:ext cx="720000" cy="360000"/>
          </a:xfrm>
          <a:prstGeom prst="rect">
            <a:avLst/>
          </a:prstGeom>
          <a:noFill/>
          <a:ln>
            <a:noFill/>
          </a:ln>
          <a:effectLst/>
        </p:spPr>
        <p:txBody>
          <a:bodyPr vert="horz" wrap="square" lIns="0" tIns="0" rIns="0" bIns="0" rtlCol="0" anchor="t"/>
          <a:lstStyle/>
          <a:p>
            <a:pPr algn="ctr">
              <a:lnSpc>
                <a:spcPct val="110000"/>
              </a:lnSpc>
            </a:pPr>
            <a:r>
              <a:rPr kumimoji="1" lang="en-US" altLang="zh-CN" sz="2800">
                <a:ln w="12700">
                  <a:noFill/>
                </a:ln>
                <a:solidFill>
                  <a:srgbClr val="FFFFFF">
                    <a:alpha val="100000"/>
                  </a:srgbClr>
                </a:solidFill>
                <a:latin typeface="OPPOSans H"/>
                <a:ea typeface="OPPOSans H"/>
                <a:cs typeface="OPPOSans H"/>
              </a:rPr>
              <a:t>03</a:t>
            </a:r>
            <a:endParaRPr kumimoji="1" lang="zh-CN" altLang="en-US"/>
          </a:p>
        </p:txBody>
      </p:sp>
      <p:sp>
        <p:nvSpPr>
          <p:cNvPr id="11" name="标题 1"/>
          <p:cNvSpPr txBox="1"/>
          <p:nvPr/>
        </p:nvSpPr>
        <p:spPr>
          <a:xfrm>
            <a:off x="8206900" y="2616453"/>
            <a:ext cx="3312000" cy="3060000"/>
          </a:xfrm>
          <a:prstGeom prst="roundRect">
            <a:avLst>
              <a:gd name="adj" fmla="val 7000"/>
            </a:avLst>
          </a:prstGeom>
          <a:solidFill>
            <a:schemeClr val="bg1"/>
          </a:solidFill>
          <a:ln w="12700" cap="sq">
            <a:solidFill>
              <a:schemeClr val="accent1"/>
            </a:solidFill>
            <a:miter/>
          </a:ln>
          <a:effectLst>
            <a:outerShdw blurRad="317500" dir="5400000" algn="ctr" rotWithShape="0">
              <a:schemeClr val="accent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883943" y="2768600"/>
            <a:ext cx="2880000" cy="581935"/>
          </a:xfrm>
          <a:prstGeom prst="rect">
            <a:avLst/>
          </a:prstGeom>
          <a:noFill/>
          <a:ln w="12700" cap="sq">
            <a:noFill/>
            <a:miter/>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4.1.1准确率</a:t>
            </a:r>
            <a:endParaRPr kumimoji="1" lang="zh-CN" altLang="en-US"/>
          </a:p>
        </p:txBody>
      </p:sp>
      <p:sp>
        <p:nvSpPr>
          <p:cNvPr id="13" name="标题 1"/>
          <p:cNvSpPr txBox="1"/>
          <p:nvPr/>
        </p:nvSpPr>
        <p:spPr>
          <a:xfrm>
            <a:off x="883943" y="3461176"/>
            <a:ext cx="2880000" cy="198000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准确率是衡量分割结果与真实标签匹配程度的重要指标，通过比较分割结果中每个像素的预测值与真实值，计算出准确率。
在多个数据集上，BASNet的准确率均达到了较高水平，表明其能够准确地分割出目标区域。</a:t>
            </a:r>
            <a:endParaRPr kumimoji="1" lang="zh-CN" altLang="en-US"/>
          </a:p>
        </p:txBody>
      </p:sp>
      <p:sp>
        <p:nvSpPr>
          <p:cNvPr id="14" name="标题 1"/>
          <p:cNvSpPr txBox="1"/>
          <p:nvPr/>
        </p:nvSpPr>
        <p:spPr>
          <a:xfrm>
            <a:off x="4649650" y="2146300"/>
            <a:ext cx="2880000" cy="666214"/>
          </a:xfrm>
          <a:prstGeom prst="rect">
            <a:avLst/>
          </a:prstGeom>
          <a:noFill/>
          <a:ln w="12700" cap="sq">
            <a:noFill/>
            <a:miter/>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4.1.2召回率</a:t>
            </a:r>
            <a:endParaRPr kumimoji="1" lang="zh-CN" altLang="en-US"/>
          </a:p>
        </p:txBody>
      </p:sp>
      <p:sp>
        <p:nvSpPr>
          <p:cNvPr id="15" name="标题 1"/>
          <p:cNvSpPr txBox="1"/>
          <p:nvPr/>
        </p:nvSpPr>
        <p:spPr>
          <a:xfrm>
            <a:off x="4649650" y="2923155"/>
            <a:ext cx="2880000" cy="198000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召回率用于衡量模型对目标区域的检测能力，即模型能够正确检测到的目标像素占真实目标像素的比例。
BASNet在召回率方面表现优异，能够有效地检测到图像中的显著性目标，减少漏检现象。</a:t>
            </a:r>
            <a:endParaRPr kumimoji="1" lang="zh-CN" altLang="en-US"/>
          </a:p>
        </p:txBody>
      </p:sp>
      <p:sp>
        <p:nvSpPr>
          <p:cNvPr id="16" name="标题 1"/>
          <p:cNvSpPr txBox="1"/>
          <p:nvPr/>
        </p:nvSpPr>
        <p:spPr>
          <a:xfrm>
            <a:off x="8422900" y="2705100"/>
            <a:ext cx="2880000" cy="645435"/>
          </a:xfrm>
          <a:prstGeom prst="rect">
            <a:avLst/>
          </a:prstGeom>
          <a:noFill/>
          <a:ln w="12700" cap="sq">
            <a:noFill/>
            <a:miter/>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4.1.3F1分数</a:t>
            </a:r>
            <a:endParaRPr kumimoji="1" lang="zh-CN" altLang="en-US"/>
          </a:p>
        </p:txBody>
      </p:sp>
      <p:sp>
        <p:nvSpPr>
          <p:cNvPr id="17" name="标题 1"/>
          <p:cNvSpPr txBox="1"/>
          <p:nvPr/>
        </p:nvSpPr>
        <p:spPr>
          <a:xfrm>
            <a:off x="8422900" y="3461176"/>
            <a:ext cx="2880000" cy="198000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F1分数是准确率和召回率的调和平均值，综合考虑了模型的准确性和检测能力，是评估分割模型性能的重要指标之一。
BASNet的F1分数较高，说明其在准确率和召回率之间取得了良好的平衡，具有较高的分割性能。</a:t>
            </a:r>
            <a:endParaRPr kumimoji="1" lang="zh-CN" altLang="en-US"/>
          </a:p>
        </p:txBody>
      </p:sp>
      <p:sp>
        <p:nvSpPr>
          <p:cNvPr id="18" name="标题 1"/>
          <p:cNvSpPr txBox="1"/>
          <p:nvPr/>
        </p:nvSpPr>
        <p:spPr>
          <a:xfrm>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4.1评估指标</a:t>
            </a:r>
            <a:endParaRPr kumimoji="1" lang="zh-CN" altLang="en-US"/>
          </a:p>
        </p:txBody>
      </p:sp>
      <p:sp>
        <p:nvSpPr>
          <p:cNvPr id="19" name="标题 1"/>
          <p:cNvSpPr txBox="1"/>
          <p:nvPr/>
        </p:nvSpPr>
        <p:spPr>
          <a:xfrm rot="540000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540000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540000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721360" y="2004695"/>
            <a:ext cx="1272540" cy="1769715"/>
          </a:xfrm>
          <a:prstGeom prst="rect">
            <a:avLst/>
          </a:prstGeom>
          <a:noFill/>
          <a:ln>
            <a:noFill/>
          </a:ln>
        </p:spPr>
        <p:txBody>
          <a:bodyPr vert="horz" wrap="square" lIns="0" tIns="0" rIns="0" bIns="0" rtlCol="0" anchor="t"/>
          <a:lstStyle/>
          <a:p>
            <a:pPr algn="ctr">
              <a:lnSpc>
                <a:spcPct val="100000"/>
              </a:lnSpc>
            </a:pPr>
            <a:r>
              <a:rPr kumimoji="1" lang="en-US" altLang="zh-CN" sz="11500">
                <a:ln w="12700">
                  <a:noFill/>
                </a:ln>
                <a:solidFill>
                  <a:srgbClr val="E56F01">
                    <a:alpha val="100000"/>
                  </a:srgbClr>
                </a:solidFill>
                <a:latin typeface="OPPOSans H"/>
                <a:ea typeface="OPPOSans H"/>
                <a:cs typeface="OPPOSans H"/>
              </a:rPr>
              <a:t>1</a:t>
            </a:r>
            <a:endParaRPr kumimoji="1" lang="zh-CN" altLang="en-US"/>
          </a:p>
        </p:txBody>
      </p:sp>
      <p:sp>
        <p:nvSpPr>
          <p:cNvPr id="4" name="标题 1"/>
          <p:cNvSpPr txBox="1"/>
          <p:nvPr/>
        </p:nvSpPr>
        <p:spPr>
          <a:xfrm flipH="1">
            <a:off x="949960" y="2540000"/>
            <a:ext cx="3317240" cy="2026920"/>
          </a:xfrm>
          <a:prstGeom prst="snip1Rect">
            <a:avLst>
              <a:gd name="adj" fmla="val 47568"/>
            </a:avLst>
          </a:prstGeom>
          <a:solidFill>
            <a:schemeClr val="bg1"/>
          </a:solidFill>
          <a:ln w="12700" cap="sq">
            <a:solidFill>
              <a:schemeClr val="accent3"/>
            </a:solidFill>
            <a:miter/>
          </a:ln>
          <a:effectLst>
            <a:outerShdw blurRad="139700" dist="152400" dir="14100000" algn="ctr" rotWithShape="0">
              <a:schemeClr val="tx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411980" y="2959735"/>
            <a:ext cx="1272540" cy="1769715"/>
          </a:xfrm>
          <a:prstGeom prst="rect">
            <a:avLst/>
          </a:prstGeom>
          <a:noFill/>
          <a:ln>
            <a:noFill/>
          </a:ln>
        </p:spPr>
        <p:txBody>
          <a:bodyPr vert="horz" wrap="square" lIns="0" tIns="0" rIns="0" bIns="0" rtlCol="0" anchor="t"/>
          <a:lstStyle/>
          <a:p>
            <a:pPr algn="ctr">
              <a:lnSpc>
                <a:spcPct val="100000"/>
              </a:lnSpc>
            </a:pPr>
            <a:r>
              <a:rPr kumimoji="1" lang="en-US" altLang="zh-CN" sz="11500">
                <a:ln w="12700">
                  <a:noFill/>
                </a:ln>
                <a:solidFill>
                  <a:srgbClr val="E56F01">
                    <a:alpha val="100000"/>
                  </a:srgbClr>
                </a:solidFill>
                <a:latin typeface="OPPOSans H"/>
                <a:ea typeface="OPPOSans H"/>
                <a:cs typeface="OPPOSans H"/>
              </a:rPr>
              <a:t>2</a:t>
            </a:r>
            <a:endParaRPr kumimoji="1" lang="zh-CN" altLang="en-US"/>
          </a:p>
        </p:txBody>
      </p:sp>
      <p:sp>
        <p:nvSpPr>
          <p:cNvPr id="6" name="标题 1"/>
          <p:cNvSpPr txBox="1"/>
          <p:nvPr/>
        </p:nvSpPr>
        <p:spPr>
          <a:xfrm flipH="1">
            <a:off x="4610100" y="3571240"/>
            <a:ext cx="3256280" cy="2026920"/>
          </a:xfrm>
          <a:prstGeom prst="snip1Rect">
            <a:avLst>
              <a:gd name="adj" fmla="val 47568"/>
            </a:avLst>
          </a:prstGeom>
          <a:solidFill>
            <a:schemeClr val="bg1"/>
          </a:solidFill>
          <a:ln w="12700" cap="sq">
            <a:solidFill>
              <a:schemeClr val="accent3"/>
            </a:solidFill>
            <a:miter/>
          </a:ln>
          <a:effectLst>
            <a:outerShdw blurRad="139700" dist="152400" dir="14100000" algn="ctr" rotWithShape="0">
              <a:schemeClr val="tx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7952740" y="1346200"/>
            <a:ext cx="1272540" cy="1769715"/>
          </a:xfrm>
          <a:prstGeom prst="rect">
            <a:avLst/>
          </a:prstGeom>
          <a:noFill/>
          <a:ln>
            <a:noFill/>
          </a:ln>
        </p:spPr>
        <p:txBody>
          <a:bodyPr vert="horz" wrap="square" lIns="0" tIns="0" rIns="0" bIns="0" rtlCol="0" anchor="t"/>
          <a:lstStyle/>
          <a:p>
            <a:pPr algn="ctr">
              <a:lnSpc>
                <a:spcPct val="100000"/>
              </a:lnSpc>
            </a:pPr>
            <a:r>
              <a:rPr kumimoji="1" lang="en-US" altLang="zh-CN" sz="11500">
                <a:ln w="12700">
                  <a:noFill/>
                </a:ln>
                <a:solidFill>
                  <a:srgbClr val="E56F01">
                    <a:alpha val="100000"/>
                  </a:srgbClr>
                </a:solidFill>
                <a:latin typeface="OPPOSans H"/>
                <a:ea typeface="OPPOSans H"/>
                <a:cs typeface="OPPOSans H"/>
              </a:rPr>
              <a:t>3</a:t>
            </a:r>
            <a:endParaRPr kumimoji="1" lang="zh-CN" altLang="en-US"/>
          </a:p>
        </p:txBody>
      </p:sp>
      <p:sp>
        <p:nvSpPr>
          <p:cNvPr id="8" name="标题 1"/>
          <p:cNvSpPr txBox="1"/>
          <p:nvPr/>
        </p:nvSpPr>
        <p:spPr>
          <a:xfrm flipH="1">
            <a:off x="8196580" y="1877060"/>
            <a:ext cx="3218180" cy="2026920"/>
          </a:xfrm>
          <a:prstGeom prst="snip1Rect">
            <a:avLst>
              <a:gd name="adj" fmla="val 47568"/>
            </a:avLst>
          </a:prstGeom>
          <a:solidFill>
            <a:schemeClr val="bg1"/>
          </a:solidFill>
          <a:ln w="12700" cap="sq">
            <a:solidFill>
              <a:schemeClr val="accent3"/>
            </a:solidFill>
            <a:miter/>
          </a:ln>
          <a:effectLst>
            <a:outerShdw blurRad="139700" dist="152400" dir="14100000" algn="ctr" rotWithShape="0">
              <a:schemeClr val="tx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5461440" y="3784325"/>
            <a:ext cx="2196660" cy="276999"/>
          </a:xfrm>
          <a:prstGeom prst="rect">
            <a:avLst/>
          </a:prstGeom>
          <a:noFill/>
          <a:ln>
            <a:noFill/>
          </a:ln>
        </p:spPr>
        <p:txBody>
          <a:bodyPr vert="horz" wrap="square" lIns="0" tIns="0" rIns="0" bIns="0" rtlCol="0" anchor="ctr"/>
          <a:lstStyle/>
          <a:p>
            <a:pPr algn="l">
              <a:lnSpc>
                <a:spcPct val="130000"/>
              </a:lnSpc>
            </a:pPr>
            <a:r>
              <a:rPr kumimoji="1" lang="en-US" altLang="zh-CN" sz="951">
                <a:ln w="12700">
                  <a:noFill/>
                </a:ln>
                <a:solidFill>
                  <a:srgbClr val="E56F01">
                    <a:alpha val="100000"/>
                  </a:srgbClr>
                </a:solidFill>
                <a:latin typeface="Source Han Sans CN Bold"/>
                <a:ea typeface="Source Han Sans CN Bold"/>
                <a:cs typeface="Source Han Sans CN Bold"/>
              </a:rPr>
              <a:t>4.2.2与深度学习分割模型的对比</a:t>
            </a:r>
            <a:endParaRPr kumimoji="1" lang="zh-CN" altLang="en-US"/>
          </a:p>
        </p:txBody>
      </p:sp>
      <p:sp>
        <p:nvSpPr>
          <p:cNvPr id="10" name="标题 1"/>
          <p:cNvSpPr txBox="1"/>
          <p:nvPr/>
        </p:nvSpPr>
        <p:spPr>
          <a:xfrm>
            <a:off x="1795779" y="2759075"/>
            <a:ext cx="2319021" cy="276999"/>
          </a:xfrm>
          <a:prstGeom prst="rect">
            <a:avLst/>
          </a:prstGeom>
          <a:noFill/>
          <a:ln>
            <a:noFill/>
          </a:ln>
        </p:spPr>
        <p:txBody>
          <a:bodyPr vert="horz" wrap="square" lIns="0" tIns="0" rIns="0" bIns="0" rtlCol="0" anchor="ctr"/>
          <a:lstStyle/>
          <a:p>
            <a:pPr algn="l">
              <a:lnSpc>
                <a:spcPct val="130000"/>
              </a:lnSpc>
            </a:pPr>
            <a:r>
              <a:rPr kumimoji="1" lang="en-US" altLang="zh-CN" sz="870">
                <a:ln w="12700">
                  <a:noFill/>
                </a:ln>
                <a:solidFill>
                  <a:srgbClr val="E56F01">
                    <a:alpha val="100000"/>
                  </a:srgbClr>
                </a:solidFill>
                <a:latin typeface="Source Han Sans CN Bold"/>
                <a:ea typeface="Source Han Sans CN Bold"/>
                <a:cs typeface="Source Han Sans CN Bold"/>
              </a:rPr>
              <a:t>4.2.1与传统分割方法的对比</a:t>
            </a:r>
            <a:endParaRPr kumimoji="1" lang="zh-CN" altLang="en-US"/>
          </a:p>
        </p:txBody>
      </p:sp>
      <p:sp>
        <p:nvSpPr>
          <p:cNvPr id="11" name="标题 1"/>
          <p:cNvSpPr txBox="1"/>
          <p:nvPr/>
        </p:nvSpPr>
        <p:spPr>
          <a:xfrm>
            <a:off x="9017441" y="2063115"/>
            <a:ext cx="2145859" cy="276999"/>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4.2.3性能提升的原因</a:t>
            </a:r>
            <a:endParaRPr kumimoji="1" lang="zh-CN" altLang="en-US"/>
          </a:p>
        </p:txBody>
      </p:sp>
      <p:sp>
        <p:nvSpPr>
          <p:cNvPr id="12" name="标题 1"/>
          <p:cNvSpPr txBox="1"/>
          <p:nvPr/>
        </p:nvSpPr>
        <p:spPr>
          <a:xfrm>
            <a:off x="5067741" y="4293877"/>
            <a:ext cx="2590359" cy="1198939"/>
          </a:xfrm>
          <a:prstGeom prst="rect">
            <a:avLst/>
          </a:prstGeom>
          <a:noFill/>
          <a:ln>
            <a:noFill/>
          </a:ln>
        </p:spPr>
        <p:txBody>
          <a:bodyPr vert="horz" wrap="square" lIns="0" tIns="0" rIns="0" bIns="0" rtlCol="0" anchor="t"/>
          <a:lstStyle/>
          <a:p>
            <a:pPr algn="l">
              <a:lnSpc>
                <a:spcPct val="150000"/>
              </a:lnSpc>
            </a:pPr>
            <a:r>
              <a:rPr kumimoji="1" lang="en-US" altLang="zh-CN" sz="939">
                <a:ln w="12700">
                  <a:noFill/>
                </a:ln>
                <a:solidFill>
                  <a:srgbClr val="000000">
                    <a:alpha val="100000"/>
                  </a:srgbClr>
                </a:solidFill>
                <a:latin typeface="Source Han Sans"/>
                <a:ea typeface="Source Han Sans"/>
                <a:cs typeface="Source Han Sans"/>
              </a:rPr>
              <a:t>与其他基于深度学习的分割模型相比，BASNet在多尺度特征融合和边界优化方面表现出色，能够生成更高质量的分割结果。
在一些复杂的图像场景中，如医学图像分割和自然场景分割，BASNet的性能优于许多现有的深度学习分割模型，具有更强的竞争力。</a:t>
            </a:r>
            <a:endParaRPr kumimoji="1" lang="zh-CN" altLang="en-US"/>
          </a:p>
        </p:txBody>
      </p:sp>
      <p:sp>
        <p:nvSpPr>
          <p:cNvPr id="13" name="标题 1"/>
          <p:cNvSpPr txBox="1"/>
          <p:nvPr/>
        </p:nvSpPr>
        <p:spPr>
          <a:xfrm>
            <a:off x="1338580" y="3284796"/>
            <a:ext cx="2770296" cy="1172904"/>
          </a:xfrm>
          <a:prstGeom prst="rect">
            <a:avLst/>
          </a:prstGeom>
          <a:noFill/>
          <a:ln>
            <a:noFill/>
          </a:ln>
        </p:spPr>
        <p:txBody>
          <a:bodyPr vert="horz" wrap="square" lIns="0" tIns="0" rIns="0" bIns="0" rtlCol="0" anchor="t"/>
          <a:lstStyle/>
          <a:p>
            <a:pPr algn="l">
              <a:lnSpc>
                <a:spcPct val="150000"/>
              </a:lnSpc>
            </a:pPr>
            <a:r>
              <a:rPr kumimoji="1" lang="en-US" altLang="zh-CN" sz="1021">
                <a:ln w="12700">
                  <a:noFill/>
                </a:ln>
                <a:solidFill>
                  <a:srgbClr val="000000">
                    <a:alpha val="100000"/>
                  </a:srgbClr>
                </a:solidFill>
                <a:latin typeface="Source Han Sans"/>
                <a:ea typeface="Source Han Sans"/>
                <a:cs typeface="Source Han Sans"/>
              </a:rPr>
              <a:t>与传统的基于阈值、边缘检测等方法相比，BASNet在分割精度和鲁棒性方面具有明显优势。
BASNet能够自动学习图像的特征，适应不同类型的图像和目标，而传统方法往往需要手动调整参数，对图像的适应性较差。</a:t>
            </a:r>
            <a:endParaRPr kumimoji="1" lang="zh-CN" altLang="en-US"/>
          </a:p>
        </p:txBody>
      </p:sp>
      <p:sp>
        <p:nvSpPr>
          <p:cNvPr id="14" name="标题 1"/>
          <p:cNvSpPr txBox="1"/>
          <p:nvPr/>
        </p:nvSpPr>
        <p:spPr>
          <a:xfrm>
            <a:off x="8674542" y="2538036"/>
            <a:ext cx="2487972" cy="1233864"/>
          </a:xfrm>
          <a:prstGeom prst="rect">
            <a:avLst/>
          </a:prstGeom>
          <a:noFill/>
          <a:ln>
            <a:noFill/>
          </a:ln>
        </p:spPr>
        <p:txBody>
          <a:bodyPr vert="horz" wrap="square" lIns="0" tIns="0" rIns="0" bIns="0" rtlCol="0" anchor="t"/>
          <a:lstStyle/>
          <a:p>
            <a:pPr algn="l">
              <a:lnSpc>
                <a:spcPct val="150000"/>
              </a:lnSpc>
            </a:pPr>
            <a:r>
              <a:rPr kumimoji="1" lang="en-US" altLang="zh-CN" sz="1033">
                <a:ln w="12700">
                  <a:noFill/>
                </a:ln>
                <a:solidFill>
                  <a:srgbClr val="000000">
                    <a:alpha val="100000"/>
                  </a:srgbClr>
                </a:solidFill>
                <a:latin typeface="Source Han Sans"/>
                <a:ea typeface="Source Han Sans"/>
                <a:cs typeface="Source Han Sans"/>
              </a:rPr>
              <a:t>BASNet的编码器- 解码器结构、Refine模块和多输出层设计为其性能提升提供了有力支持。
这些创新的设计使得模型能够更好地处理图像中的语义信息和空间细节信息，提高分割的准确性和鲁棒性。</a:t>
            </a:r>
            <a:endParaRPr kumimoji="1" lang="zh-CN" altLang="en-US"/>
          </a:p>
        </p:txBody>
      </p:sp>
      <p:sp>
        <p:nvSpPr>
          <p:cNvPr id="15" name="标题 1"/>
          <p:cNvSpPr txBox="1"/>
          <p:nvPr/>
        </p:nvSpPr>
        <p:spPr>
          <a:xfrm>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4.2与其他模型的对比</a:t>
            </a:r>
            <a:endParaRPr kumimoji="1" lang="zh-CN" altLang="en-US"/>
          </a:p>
        </p:txBody>
      </p:sp>
      <p:sp>
        <p:nvSpPr>
          <p:cNvPr id="16" name="标题 1"/>
          <p:cNvSpPr txBox="1"/>
          <p:nvPr/>
        </p:nvSpPr>
        <p:spPr>
          <a:xfrm rot="540000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540000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73260" y="4483415"/>
            <a:ext cx="3108078" cy="1757366"/>
          </a:xfrm>
          <a:prstGeom prst="rect">
            <a:avLst/>
          </a:prstGeom>
          <a:noFill/>
          <a:ln>
            <a:noFill/>
          </a:ln>
        </p:spPr>
        <p:txBody>
          <a:bodyPr vert="horz" wrap="square" lIns="91440" tIns="45720" rIns="91440" bIns="45720" rtlCol="0" anchor="t"/>
          <a:lstStyle/>
          <a:p>
            <a:pPr algn="ctr">
              <a:lnSpc>
                <a:spcPct val="130000"/>
              </a:lnSpc>
            </a:pPr>
            <a:r>
              <a:rPr kumimoji="1" lang="en-US" altLang="zh-CN" sz="1400">
                <a:ln w="12700">
                  <a:noFill/>
                </a:ln>
                <a:solidFill>
                  <a:srgbClr val="262626">
                    <a:alpha val="100000"/>
                  </a:srgbClr>
                </a:solidFill>
                <a:latin typeface="Source Han Sans"/>
                <a:ea typeface="Source Han Sans"/>
                <a:cs typeface="Source Han Sans"/>
              </a:rPr>
              <a:t>对模型进行剪枝和量化操作，减少模型的参数量和计算量，提高模型的推理速度和存储效率。
采用知识蒸馏技术，将大型模型的知识迁移到小型模型中，进一步优化模型的性能。</a:t>
            </a:r>
            <a:endParaRPr kumimoji="1" lang="zh-CN" altLang="en-US"/>
          </a:p>
        </p:txBody>
      </p:sp>
      <p:sp>
        <p:nvSpPr>
          <p:cNvPr id="4" name="标题 1"/>
          <p:cNvSpPr txBox="1"/>
          <p:nvPr/>
        </p:nvSpPr>
        <p:spPr>
          <a:xfrm>
            <a:off x="1344020" y="1878340"/>
            <a:ext cx="1766559" cy="1766559"/>
          </a:xfrm>
          <a:prstGeom prst="flowChartConnector">
            <a:avLst/>
          </a:prstGeom>
          <a:gradFill>
            <a:gsLst>
              <a:gs pos="0">
                <a:schemeClr val="accent1"/>
              </a:gs>
              <a:gs pos="98000">
                <a:schemeClr val="accent1">
                  <a:lumMod val="60000"/>
                  <a:lumOff val="4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154245" y="1688565"/>
            <a:ext cx="2146108" cy="2146108"/>
          </a:xfrm>
          <a:prstGeom prst="flowChartConnector">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668879" y="3905250"/>
            <a:ext cx="3116841" cy="590550"/>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4.3.1模型优化策略</a:t>
            </a:r>
            <a:endParaRPr kumimoji="1" lang="zh-CN" altLang="en-US"/>
          </a:p>
        </p:txBody>
      </p:sp>
      <p:sp>
        <p:nvSpPr>
          <p:cNvPr id="7" name="标题 1"/>
          <p:cNvSpPr txBox="1"/>
          <p:nvPr/>
        </p:nvSpPr>
        <p:spPr>
          <a:xfrm>
            <a:off x="4753929" y="4483415"/>
            <a:ext cx="3115857" cy="1757366"/>
          </a:xfrm>
          <a:prstGeom prst="rect">
            <a:avLst/>
          </a:prstGeom>
          <a:noFill/>
          <a:ln>
            <a:noFill/>
          </a:ln>
        </p:spPr>
        <p:txBody>
          <a:bodyPr vert="horz" wrap="square" lIns="91440" tIns="45720" rIns="91440" bIns="45720" rtlCol="0" anchor="t"/>
          <a:lstStyle/>
          <a:p>
            <a:pPr algn="ctr">
              <a:lnSpc>
                <a:spcPct val="130000"/>
              </a:lnSpc>
            </a:pPr>
            <a:r>
              <a:rPr kumimoji="1" lang="en-US" altLang="zh-CN" sz="1400">
                <a:ln w="12700">
                  <a:noFill/>
                </a:ln>
                <a:solidFill>
                  <a:srgbClr val="262626">
                    <a:alpha val="100000"/>
                  </a:srgbClr>
                </a:solidFill>
                <a:latin typeface="Source Han Sans"/>
                <a:ea typeface="Source Han Sans"/>
                <a:cs typeface="Source Han Sans"/>
              </a:rPr>
              <a:t>在训练过程中，采用数据增强、学习率调度和早停等策略，提高模型的泛化能力和训练效率。
通过调整训练参数和优化器设置，使模型能够更好地收敛，提高分割精度。</a:t>
            </a:r>
            <a:endParaRPr kumimoji="1" lang="zh-CN" altLang="en-US"/>
          </a:p>
        </p:txBody>
      </p:sp>
      <p:sp>
        <p:nvSpPr>
          <p:cNvPr id="8" name="标题 1"/>
          <p:cNvSpPr txBox="1"/>
          <p:nvPr/>
        </p:nvSpPr>
        <p:spPr>
          <a:xfrm>
            <a:off x="5428578" y="1878340"/>
            <a:ext cx="1766559" cy="1766559"/>
          </a:xfrm>
          <a:prstGeom prst="flowChartConnector">
            <a:avLst/>
          </a:prstGeom>
          <a:gradFill>
            <a:gsLst>
              <a:gs pos="0">
                <a:schemeClr val="accent2"/>
              </a:gs>
              <a:gs pos="98000">
                <a:schemeClr val="accent2">
                  <a:lumMod val="60000"/>
                  <a:lumOff val="4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5238803" y="1688565"/>
            <a:ext cx="2146108" cy="2146108"/>
          </a:xfrm>
          <a:prstGeom prst="flowChartConnector">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4752885" y="3905250"/>
            <a:ext cx="3117944" cy="590550"/>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BF9000">
                    <a:alpha val="100000"/>
                  </a:srgbClr>
                </a:solidFill>
                <a:latin typeface="Source Han Sans CN Bold"/>
                <a:ea typeface="Source Han Sans CN Bold"/>
                <a:cs typeface="Source Han Sans CN Bold"/>
              </a:rPr>
              <a:t>4.3.2训练优化策略</a:t>
            </a:r>
            <a:endParaRPr kumimoji="1" lang="zh-CN" altLang="en-US"/>
          </a:p>
        </p:txBody>
      </p:sp>
      <p:sp>
        <p:nvSpPr>
          <p:cNvPr id="11" name="标题 1"/>
          <p:cNvSpPr txBox="1"/>
          <p:nvPr/>
        </p:nvSpPr>
        <p:spPr>
          <a:xfrm>
            <a:off x="8392117" y="4483415"/>
            <a:ext cx="3115857" cy="1757366"/>
          </a:xfrm>
          <a:prstGeom prst="rect">
            <a:avLst/>
          </a:prstGeom>
          <a:noFill/>
          <a:ln>
            <a:noFill/>
          </a:ln>
        </p:spPr>
        <p:txBody>
          <a:bodyPr vert="horz" wrap="square" lIns="91440" tIns="45720" rIns="91440" bIns="45720" rtlCol="0" anchor="t"/>
          <a:lstStyle/>
          <a:p>
            <a:pPr algn="ctr">
              <a:lnSpc>
                <a:spcPct val="130000"/>
              </a:lnSpc>
            </a:pPr>
            <a:r>
              <a:rPr kumimoji="1" lang="en-US" altLang="zh-CN" sz="1400">
                <a:ln w="12700">
                  <a:noFill/>
                </a:ln>
                <a:solidFill>
                  <a:srgbClr val="262626">
                    <a:alpha val="100000"/>
                  </a:srgbClr>
                </a:solidFill>
                <a:latin typeface="Source Han Sans"/>
                <a:ea typeface="Source Han Sans"/>
                <a:cs typeface="Source Han Sans"/>
              </a:rPr>
              <a:t>经过优化后的BASNet模型在保持较高分割精度的同时，推理速度显著提高，能够满足实时性要求较高的应用场景。
模型的存储效率也得到了提升，便于在资源受限的设备上部署和使用。</a:t>
            </a:r>
            <a:endParaRPr kumimoji="1" lang="zh-CN" altLang="en-US"/>
          </a:p>
        </p:txBody>
      </p:sp>
      <p:sp>
        <p:nvSpPr>
          <p:cNvPr id="12" name="标题 1"/>
          <p:cNvSpPr txBox="1"/>
          <p:nvPr/>
        </p:nvSpPr>
        <p:spPr>
          <a:xfrm>
            <a:off x="9066766" y="1878340"/>
            <a:ext cx="1766559" cy="1766559"/>
          </a:xfrm>
          <a:prstGeom prst="flowChartConnector">
            <a:avLst/>
          </a:prstGeom>
          <a:gradFill>
            <a:gsLst>
              <a:gs pos="0">
                <a:schemeClr val="accent1"/>
              </a:gs>
              <a:gs pos="98000">
                <a:schemeClr val="accent1">
                  <a:lumMod val="60000"/>
                  <a:lumOff val="4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8876991" y="1688565"/>
            <a:ext cx="2146108" cy="2146108"/>
          </a:xfrm>
          <a:prstGeom prst="flowChartConnector">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8392116" y="3905250"/>
            <a:ext cx="3115858" cy="590550"/>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4.3.3性能优化的效果</a:t>
            </a:r>
            <a:endParaRPr kumimoji="1" lang="zh-CN" altLang="en-US"/>
          </a:p>
        </p:txBody>
      </p:sp>
      <p:sp>
        <p:nvSpPr>
          <p:cNvPr id="15" name="标题 1"/>
          <p:cNvSpPr txBox="1"/>
          <p:nvPr/>
        </p:nvSpPr>
        <p:spPr>
          <a:xfrm>
            <a:off x="1573702" y="2274879"/>
            <a:ext cx="1307194" cy="973480"/>
          </a:xfrm>
          <a:prstGeom prst="rect">
            <a:avLst/>
          </a:prstGeom>
          <a:noFill/>
          <a:ln>
            <a:noFill/>
          </a:ln>
        </p:spPr>
        <p:txBody>
          <a:bodyPr vert="horz" wrap="square" lIns="91440" tIns="45720" rIns="91440" bIns="45720" rtlCol="0" anchor="ctr"/>
          <a:lstStyle/>
          <a:p>
            <a:pPr algn="ctr">
              <a:lnSpc>
                <a:spcPct val="110000"/>
              </a:lnSpc>
            </a:pPr>
            <a:r>
              <a:rPr kumimoji="1" lang="en-US" altLang="zh-CN" sz="4800">
                <a:ln w="12700">
                  <a:noFill/>
                </a:ln>
                <a:solidFill>
                  <a:srgbClr val="FFFFFF">
                    <a:alpha val="100000"/>
                  </a:srgbClr>
                </a:solidFill>
                <a:latin typeface="OPPOSans H"/>
                <a:ea typeface="OPPOSans H"/>
                <a:cs typeface="OPPOSans H"/>
              </a:rPr>
              <a:t>01</a:t>
            </a:r>
            <a:endParaRPr kumimoji="1" lang="zh-CN" altLang="en-US"/>
          </a:p>
        </p:txBody>
      </p:sp>
      <p:sp>
        <p:nvSpPr>
          <p:cNvPr id="16" name="标题 1"/>
          <p:cNvSpPr txBox="1"/>
          <p:nvPr/>
        </p:nvSpPr>
        <p:spPr>
          <a:xfrm>
            <a:off x="9296448" y="2274879"/>
            <a:ext cx="1307194" cy="973480"/>
          </a:xfrm>
          <a:prstGeom prst="rect">
            <a:avLst/>
          </a:prstGeom>
          <a:noFill/>
          <a:ln>
            <a:noFill/>
          </a:ln>
        </p:spPr>
        <p:txBody>
          <a:bodyPr vert="horz" wrap="square" lIns="91440" tIns="45720" rIns="91440" bIns="45720" rtlCol="0" anchor="ctr"/>
          <a:lstStyle/>
          <a:p>
            <a:pPr algn="ctr">
              <a:lnSpc>
                <a:spcPct val="110000"/>
              </a:lnSpc>
            </a:pPr>
            <a:r>
              <a:rPr kumimoji="1" lang="en-US" altLang="zh-CN" sz="4800">
                <a:ln w="12700">
                  <a:noFill/>
                </a:ln>
                <a:solidFill>
                  <a:srgbClr val="FFFFFF">
                    <a:alpha val="100000"/>
                  </a:srgbClr>
                </a:solidFill>
                <a:latin typeface="OPPOSans H"/>
                <a:ea typeface="OPPOSans H"/>
                <a:cs typeface="OPPOSans H"/>
              </a:rPr>
              <a:t>03</a:t>
            </a:r>
            <a:endParaRPr kumimoji="1" lang="zh-CN" altLang="en-US"/>
          </a:p>
        </p:txBody>
      </p:sp>
      <p:sp>
        <p:nvSpPr>
          <p:cNvPr id="17" name="标题 1"/>
          <p:cNvSpPr txBox="1"/>
          <p:nvPr/>
        </p:nvSpPr>
        <p:spPr>
          <a:xfrm>
            <a:off x="5658260" y="2274879"/>
            <a:ext cx="1307194" cy="973480"/>
          </a:xfrm>
          <a:prstGeom prst="rect">
            <a:avLst/>
          </a:prstGeom>
          <a:noFill/>
          <a:ln>
            <a:noFill/>
          </a:ln>
        </p:spPr>
        <p:txBody>
          <a:bodyPr vert="horz" wrap="square" lIns="91440" tIns="45720" rIns="91440" bIns="45720" rtlCol="0" anchor="ctr"/>
          <a:lstStyle/>
          <a:p>
            <a:pPr algn="ctr">
              <a:lnSpc>
                <a:spcPct val="110000"/>
              </a:lnSpc>
            </a:pPr>
            <a:r>
              <a:rPr kumimoji="1" lang="en-US" altLang="zh-CN" sz="4800">
                <a:ln w="12700">
                  <a:noFill/>
                </a:ln>
                <a:solidFill>
                  <a:srgbClr val="FFFFFF">
                    <a:alpha val="100000"/>
                  </a:srgbClr>
                </a:solidFill>
                <a:latin typeface="OPPOSans H"/>
                <a:ea typeface="OPPOSans H"/>
                <a:cs typeface="OPPOSans H"/>
              </a:rPr>
              <a:t>02</a:t>
            </a:r>
            <a:endParaRPr kumimoji="1" lang="zh-CN" altLang="en-US"/>
          </a:p>
        </p:txBody>
      </p:sp>
      <p:sp>
        <p:nvSpPr>
          <p:cNvPr id="18" name="标题 1"/>
          <p:cNvSpPr txBox="1"/>
          <p:nvPr/>
        </p:nvSpPr>
        <p:spPr>
          <a:xfrm>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4.3性能优化</a:t>
            </a:r>
            <a:endParaRPr kumimoji="1" lang="zh-CN" altLang="en-US"/>
          </a:p>
        </p:txBody>
      </p:sp>
      <p:sp>
        <p:nvSpPr>
          <p:cNvPr id="19" name="标题 1"/>
          <p:cNvSpPr txBox="1"/>
          <p:nvPr/>
        </p:nvSpPr>
        <p:spPr>
          <a:xfrm rot="540000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540000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540000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2982008" y="5318820"/>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7590688" y="1787145"/>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ahLst/>
            <a:cxn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flipH="1">
            <a:off x="1" y="4573"/>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ahLst/>
            <a:cxn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a:off x="1294820" y="-123245"/>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ahLst/>
            <a:cxn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1612110" y="6200083"/>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ahLst/>
            <a:cxn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307932" y="5265977"/>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ahLst/>
            <a:cxn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8169848" y="128029"/>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6411035" y="6051330"/>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ahLst/>
            <a:cxn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4527951" y="6264624"/>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flipH="1">
            <a:off x="794315" y="2393224"/>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544953" y="373933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图片 12"/>
          <p:cNvPicPr>
            <a:picLocks noChangeAspect="1"/>
          </p:cNvPicPr>
          <p:nvPr/>
        </p:nvPicPr>
        <p:blipFill>
          <a:blip r:embed="rId2">
            <a:alphaModFix/>
          </a:blip>
          <a:srcRect/>
          <a:stretch>
            <a:fillRect/>
          </a:stretch>
        </p:blipFill>
        <p:spPr>
          <a:xfrm>
            <a:off x="3568960" y="5756591"/>
            <a:ext cx="1264298" cy="842865"/>
          </a:xfrm>
          <a:prstGeom prst="rect">
            <a:avLst/>
          </a:prstGeom>
          <a:noFill/>
          <a:ln>
            <a:noFill/>
          </a:ln>
        </p:spPr>
      </p:pic>
      <p:sp>
        <p:nvSpPr>
          <p:cNvPr id="14" name="标题 1"/>
          <p:cNvSpPr txBox="1"/>
          <p:nvPr/>
        </p:nvSpPr>
        <p:spPr>
          <a:xfrm flipV="1">
            <a:off x="5565476" y="4572"/>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flipH="1">
            <a:off x="11674865" y="4572"/>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ahLst/>
            <a:cxn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8070731" y="6309789"/>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ahLst/>
            <a:cxn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flipH="1" flipV="1">
            <a:off x="10680677" y="1127826"/>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nvSpPr>
        <p:spPr>
          <a:xfrm rot="5400000">
            <a:off x="-462677" y="474954"/>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ahLst/>
            <a:cxn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16200000">
            <a:off x="10588878" y="4536257"/>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0" name="标题 1"/>
          <p:cNvSpPr txBox="1"/>
          <p:nvPr/>
        </p:nvSpPr>
        <p:spPr>
          <a:xfrm flipV="1">
            <a:off x="4335144" y="9145"/>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flipH="1" flipV="1">
            <a:off x="2132478" y="1492905"/>
            <a:ext cx="7812284" cy="3922279"/>
          </a:xfrm>
          <a:prstGeom prst="rect">
            <a:avLst/>
          </a:prstGeom>
          <a:solidFill>
            <a:schemeClr val="accent3"/>
          </a:solidFill>
          <a:ln w="254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flipH="1" flipV="1">
            <a:off x="2234538" y="1597876"/>
            <a:ext cx="7812284" cy="3922279"/>
          </a:xfrm>
          <a:prstGeom prst="rect">
            <a:avLst/>
          </a:prstGeom>
          <a:solidFill>
            <a:schemeClr val="bg1"/>
          </a:solidFill>
          <a:ln w="28575"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flipH="1">
            <a:off x="5028467" y="146227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flipH="1">
            <a:off x="2918680" y="4810614"/>
            <a:ext cx="6444000" cy="473028"/>
          </a:xfrm>
          <a:prstGeom prst="roundRect">
            <a:avLst>
              <a:gd name="adj" fmla="val 50000"/>
            </a:avLst>
          </a:prstGeom>
          <a:solidFill>
            <a:schemeClr val="accent2">
              <a:lumMod val="60000"/>
              <a:lumOff val="40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5285945" y="162535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3126019" y="3035593"/>
            <a:ext cx="6029322" cy="1697806"/>
          </a:xfrm>
          <a:prstGeom prst="rect">
            <a:avLst/>
          </a:prstGeom>
          <a:noFill/>
          <a:ln w="12700" cap="sq">
            <a:noFill/>
            <a:miter/>
          </a:ln>
        </p:spPr>
        <p:txBody>
          <a:bodyPr vert="horz" wrap="square" lIns="91440" tIns="45720" rIns="91440" bIns="45720" rtlCol="0" anchor="ctr"/>
          <a:lstStyle/>
          <a:p>
            <a:pPr algn="ctr">
              <a:lnSpc>
                <a:spcPct val="130000"/>
              </a:lnSpc>
            </a:pPr>
            <a:r>
              <a:rPr kumimoji="1" lang="en-US" altLang="zh-CN" sz="4400">
                <a:ln w="12700">
                  <a:noFill/>
                </a:ln>
                <a:solidFill>
                  <a:srgbClr val="E56F01">
                    <a:alpha val="100000"/>
                  </a:srgbClr>
                </a:solidFill>
                <a:latin typeface="OPPOSans H"/>
                <a:ea typeface="OPPOSans H"/>
                <a:cs typeface="OPPOSans H"/>
              </a:rPr>
              <a:t>5.项目总结与展望</a:t>
            </a:r>
            <a:endParaRPr kumimoji="1" lang="zh-CN" altLang="en-US"/>
          </a:p>
        </p:txBody>
      </p:sp>
      <p:sp>
        <p:nvSpPr>
          <p:cNvPr id="27" name="标题 1"/>
          <p:cNvSpPr txBox="1"/>
          <p:nvPr/>
        </p:nvSpPr>
        <p:spPr>
          <a:xfrm>
            <a:off x="5418983" y="905534"/>
            <a:ext cx="1354033" cy="2052731"/>
          </a:xfrm>
          <a:prstGeom prst="rect">
            <a:avLst/>
          </a:prstGeom>
          <a:noFill/>
          <a:ln>
            <a:noFill/>
          </a:ln>
        </p:spPr>
        <p:txBody>
          <a:bodyPr vert="horz" wrap="square" lIns="91440" tIns="45720" rIns="91440" bIns="45720" rtlCol="0" anchor="b"/>
          <a:lstStyle/>
          <a:p>
            <a:pPr algn="ctr">
              <a:lnSpc>
                <a:spcPct val="100000"/>
              </a:lnSpc>
            </a:pPr>
            <a:r>
              <a:rPr kumimoji="1" lang="en-US" altLang="zh-CN" sz="5400">
                <a:ln w="12700">
                  <a:noFill/>
                </a:ln>
                <a:solidFill>
                  <a:srgbClr val="262626">
                    <a:alpha val="100000"/>
                  </a:srgbClr>
                </a:solidFill>
                <a:latin typeface="OPPOSans H"/>
                <a:ea typeface="OPPOSans H"/>
                <a:cs typeface="OPPOSans H"/>
              </a:rPr>
              <a:t>05</a:t>
            </a:r>
            <a:endParaRPr kumimoji="1" lang="zh-CN" altLang="en-US"/>
          </a:p>
        </p:txBody>
      </p:sp>
      <p:sp>
        <p:nvSpPr>
          <p:cNvPr id="28" name="标题 1"/>
          <p:cNvSpPr txBox="1"/>
          <p:nvPr/>
        </p:nvSpPr>
        <p:spPr>
          <a:xfrm>
            <a:off x="3855853" y="4901193"/>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29" name="标题 1"/>
          <p:cNvSpPr txBox="1"/>
          <p:nvPr/>
        </p:nvSpPr>
        <p:spPr>
          <a:xfrm rot="787784">
            <a:off x="1412091" y="3789097"/>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rot="787784">
            <a:off x="9082760" y="1975181"/>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flipV="1">
            <a:off x="1591008" y="928863"/>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a:off x="9298371" y="4512174"/>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33" name="标题 1"/>
          <p:cNvCxnSpPr/>
          <p:nvPr/>
        </p:nvCxnSpPr>
        <p:spPr>
          <a:xfrm>
            <a:off x="3126019" y="5042358"/>
            <a:ext cx="1707239" cy="0"/>
          </a:xfrm>
          <a:prstGeom prst="line">
            <a:avLst/>
          </a:prstGeom>
          <a:noFill/>
          <a:ln w="6350" cap="sq">
            <a:solidFill>
              <a:schemeClr val="bg1"/>
            </a:solidFill>
            <a:miter/>
          </a:ln>
        </p:spPr>
      </p:cxnSp>
      <p:cxnSp>
        <p:nvCxnSpPr>
          <p:cNvPr id="34" name="标题 1"/>
          <p:cNvCxnSpPr/>
          <p:nvPr/>
        </p:nvCxnSpPr>
        <p:spPr>
          <a:xfrm>
            <a:off x="7448102" y="5042358"/>
            <a:ext cx="1707239" cy="0"/>
          </a:xfrm>
          <a:prstGeom prst="line">
            <a:avLst/>
          </a:prstGeom>
          <a:noFill/>
          <a:ln w="6350" cap="sq">
            <a:solidFill>
              <a:schemeClr val="bg1"/>
            </a:solidFill>
            <a:miter/>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a:off x="2318753" y="266030"/>
            <a:ext cx="842210" cy="3422317"/>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5400000">
            <a:off x="2329266" y="1841500"/>
            <a:ext cx="842210" cy="3443343"/>
          </a:xfrm>
          <a:prstGeom prst="round2SameRect">
            <a:avLst>
              <a:gd name="adj1" fmla="val 50000"/>
              <a:gd name="adj2" fmla="val 0"/>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5400000">
            <a:off x="2347495" y="3403600"/>
            <a:ext cx="842210" cy="3489831"/>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4715711" y="1378366"/>
            <a:ext cx="6472989" cy="1197644"/>
          </a:xfrm>
          <a:prstGeom prst="rect">
            <a:avLst/>
          </a:prstGeom>
          <a:noFill/>
          <a:ln cap="sq">
            <a:noFill/>
          </a:ln>
        </p:spPr>
        <p:txBody>
          <a:bodyPr vert="horz" wrap="square" lIns="0" tIns="0" rIns="0" bIns="0" rtlCol="0" anchor="ctr"/>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BASNet项目成功开发了一种高效的图像分割模型，通过创新的编码器- 解码器结构、Refine模块和多输出层设计，实现了高质量的图像分割。
该模型在多个数据集上取得了优异的性能，具有较高的准确率、召回率和F1分数，能够满足多种应用场景的需求。</a:t>
            </a:r>
            <a:endParaRPr kumimoji="1" lang="zh-CN" altLang="en-US"/>
          </a:p>
        </p:txBody>
      </p:sp>
      <p:sp>
        <p:nvSpPr>
          <p:cNvPr id="7" name="标题 1"/>
          <p:cNvSpPr txBox="1"/>
          <p:nvPr/>
        </p:nvSpPr>
        <p:spPr>
          <a:xfrm>
            <a:off x="3666873" y="1628272"/>
            <a:ext cx="697831" cy="697831"/>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3666873" y="3216445"/>
            <a:ext cx="697831" cy="697831"/>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3666873" y="4804615"/>
            <a:ext cx="697831" cy="697831"/>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4715711" y="2966538"/>
            <a:ext cx="6472989" cy="1197644"/>
          </a:xfrm>
          <a:prstGeom prst="rect">
            <a:avLst/>
          </a:prstGeom>
          <a:noFill/>
          <a:ln cap="sq">
            <a:noFill/>
          </a:ln>
        </p:spPr>
        <p:txBody>
          <a:bodyPr vert="horz" wrap="square" lIns="0" tIns="0" rIns="0" bIns="0" rtlCol="0" anchor="ctr"/>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在项目开发过程中，积累了丰富的深度学习模型设计、训练和优化经验，掌握了多种数据处理和模型评估方法。
通过与其他模型的对比分析，深入了解了不同模型的优缺点，为后续的研究和开发提供了宝贵的参考。</a:t>
            </a:r>
            <a:endParaRPr kumimoji="1" lang="zh-CN" altLang="en-US"/>
          </a:p>
        </p:txBody>
      </p:sp>
      <p:sp>
        <p:nvSpPr>
          <p:cNvPr id="11" name="标题 1"/>
          <p:cNvSpPr txBox="1"/>
          <p:nvPr/>
        </p:nvSpPr>
        <p:spPr>
          <a:xfrm>
            <a:off x="4715711" y="4554710"/>
            <a:ext cx="6472989" cy="1197644"/>
          </a:xfrm>
          <a:prstGeom prst="rect">
            <a:avLst/>
          </a:prstGeom>
          <a:noFill/>
          <a:ln cap="sq">
            <a:noFill/>
          </a:ln>
        </p:spPr>
        <p:txBody>
          <a:bodyPr vert="horz" wrap="square" lIns="0" tIns="0" rIns="0" bIns="0" rtlCol="0" anchor="ctr"/>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尽管BASNet在分割精度和鲁棒性方面表现出色，但在处理一些极端情况时，如图像中存在大量噪声或目标与背景对比度极低时，分割效果仍有一定的提升空间。
模型的训练时间较长，对于大规模数据集的训练，需要进一步优化训练算法和硬件配置，提高训练效率。</a:t>
            </a:r>
            <a:endParaRPr kumimoji="1" lang="zh-CN" altLang="en-US"/>
          </a:p>
        </p:txBody>
      </p:sp>
      <p:sp>
        <p:nvSpPr>
          <p:cNvPr id="12" name="标题 1"/>
          <p:cNvSpPr txBox="1"/>
          <p:nvPr/>
        </p:nvSpPr>
        <p:spPr>
          <a:xfrm>
            <a:off x="3850190" y="1811590"/>
            <a:ext cx="331196" cy="331196"/>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a:off x="3850190" y="5000341"/>
            <a:ext cx="331196" cy="306379"/>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a:off x="3850190" y="3405105"/>
            <a:ext cx="331196" cy="320511"/>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2"/>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a:off x="1234330" y="1687322"/>
            <a:ext cx="2303540" cy="579733"/>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5.1.1项目成果</a:t>
            </a:r>
            <a:endParaRPr kumimoji="1" lang="zh-CN" altLang="en-US"/>
          </a:p>
        </p:txBody>
      </p:sp>
      <p:sp>
        <p:nvSpPr>
          <p:cNvPr id="16" name="标题 1"/>
          <p:cNvSpPr txBox="1"/>
          <p:nvPr/>
        </p:nvSpPr>
        <p:spPr>
          <a:xfrm>
            <a:off x="1234330" y="3275494"/>
            <a:ext cx="2308970" cy="579733"/>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5.1.2项目经验</a:t>
            </a:r>
            <a:endParaRPr kumimoji="1" lang="zh-CN" altLang="en-US"/>
          </a:p>
        </p:txBody>
      </p:sp>
      <p:sp>
        <p:nvSpPr>
          <p:cNvPr id="17" name="标题 1"/>
          <p:cNvSpPr txBox="1"/>
          <p:nvPr/>
        </p:nvSpPr>
        <p:spPr>
          <a:xfrm>
            <a:off x="1234329" y="4863665"/>
            <a:ext cx="2611095" cy="579733"/>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5.1.3项目不足</a:t>
            </a:r>
            <a:endParaRPr kumimoji="1" lang="zh-CN" altLang="en-US"/>
          </a:p>
        </p:txBody>
      </p:sp>
      <p:sp>
        <p:nvSpPr>
          <p:cNvPr id="18" name="标题 1"/>
          <p:cNvSpPr txBox="1"/>
          <p:nvPr/>
        </p:nvSpPr>
        <p:spPr>
          <a:xfrm>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5.1项目总结</a:t>
            </a:r>
            <a:endParaRPr kumimoji="1" lang="zh-CN" altLang="en-US"/>
          </a:p>
        </p:txBody>
      </p:sp>
      <p:sp>
        <p:nvSpPr>
          <p:cNvPr id="19" name="标题 1"/>
          <p:cNvSpPr txBox="1"/>
          <p:nvPr/>
        </p:nvSpPr>
        <p:spPr>
          <a:xfrm rot="540000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540000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540000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4331990" y="1535430"/>
            <a:ext cx="3528020" cy="4137660"/>
          </a:xfrm>
          <a:prstGeom prst="roundRect">
            <a:avLst>
              <a:gd name="adj" fmla="val 2728"/>
            </a:avLst>
          </a:prstGeom>
          <a:gradFill>
            <a:gsLst>
              <a:gs pos="0">
                <a:schemeClr val="accent1"/>
              </a:gs>
              <a:gs pos="100000">
                <a:schemeClr val="accent1">
                  <a:lumMod val="75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7990880" y="1916832"/>
            <a:ext cx="3528020" cy="3432006"/>
          </a:xfrm>
          <a:prstGeom prst="roundRect">
            <a:avLst>
              <a:gd name="adj" fmla="val 2728"/>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60400" y="1916832"/>
            <a:ext cx="3528020" cy="3432006"/>
          </a:xfrm>
          <a:prstGeom prst="roundRect">
            <a:avLst>
              <a:gd name="adj" fmla="val 2728"/>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62000" y="2019300"/>
            <a:ext cx="106680" cy="10668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8092440" y="2019300"/>
            <a:ext cx="106680" cy="10668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4559300" y="2827293"/>
            <a:ext cx="3073400" cy="196983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FFFFFF">
                    <a:alpha val="100000"/>
                  </a:srgbClr>
                </a:solidFill>
                <a:latin typeface="Source Han Sans"/>
                <a:ea typeface="Source Han Sans"/>
                <a:cs typeface="Source Han Sans"/>
              </a:rPr>
              <a:t>将BASNet模型应用于更多领域，如遥感图像分割、自动驾驶中的目标检测等，为相关领域的发展提供技术支持。
结合其他技术，如生成对抗网络（GAN）和强化学习，进一步提升模型的性能和应用效果。</a:t>
            </a:r>
            <a:endParaRPr kumimoji="1" lang="zh-CN" altLang="en-US"/>
          </a:p>
        </p:txBody>
      </p:sp>
      <p:sp>
        <p:nvSpPr>
          <p:cNvPr id="9" name="标题 1"/>
          <p:cNvSpPr txBox="1"/>
          <p:nvPr/>
        </p:nvSpPr>
        <p:spPr>
          <a:xfrm>
            <a:off x="4559300" y="2436798"/>
            <a:ext cx="3073400" cy="307777"/>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FFFFFF">
                    <a:alpha val="100000"/>
                  </a:srgbClr>
                </a:solidFill>
                <a:latin typeface="Source Han Sans CN Bold"/>
                <a:ea typeface="Source Han Sans CN Bold"/>
                <a:cs typeface="Source Han Sans CN Bold"/>
              </a:rPr>
              <a:t>5.2.2应用场景拓展</a:t>
            </a:r>
            <a:endParaRPr kumimoji="1" lang="zh-CN" altLang="en-US"/>
          </a:p>
        </p:txBody>
      </p:sp>
      <p:sp>
        <p:nvSpPr>
          <p:cNvPr id="10" name="标题 1"/>
          <p:cNvSpPr txBox="1"/>
          <p:nvPr/>
        </p:nvSpPr>
        <p:spPr>
          <a:xfrm>
            <a:off x="8218190" y="2815530"/>
            <a:ext cx="3073400" cy="196983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随着深度学习技术的不断发展，图像分割领域将涌现出更多创新的方法和模型，BASNet项目也将紧跟技术发展趋势，持续进行优化和改进。
未来，图像分割技术将在医疗、安防、交通等领域发挥更重要的作用，为社会的发展和进步做出更大的贡献。</a:t>
            </a:r>
            <a:endParaRPr kumimoji="1" lang="zh-CN" altLang="en-US"/>
          </a:p>
        </p:txBody>
      </p:sp>
      <p:sp>
        <p:nvSpPr>
          <p:cNvPr id="11" name="标题 1"/>
          <p:cNvSpPr txBox="1"/>
          <p:nvPr/>
        </p:nvSpPr>
        <p:spPr>
          <a:xfrm>
            <a:off x="8218190" y="2425035"/>
            <a:ext cx="3073400" cy="307777"/>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E56F01">
                    <a:alpha val="100000"/>
                  </a:srgbClr>
                </a:solidFill>
                <a:latin typeface="Source Han Sans CN Bold"/>
                <a:ea typeface="Source Han Sans CN Bold"/>
                <a:cs typeface="Source Han Sans CN Bold"/>
              </a:rPr>
              <a:t>5.2.3技术发展趋势</a:t>
            </a:r>
            <a:endParaRPr kumimoji="1" lang="zh-CN" altLang="en-US"/>
          </a:p>
        </p:txBody>
      </p:sp>
      <p:sp>
        <p:nvSpPr>
          <p:cNvPr id="12" name="标题 1"/>
          <p:cNvSpPr txBox="1"/>
          <p:nvPr/>
        </p:nvSpPr>
        <p:spPr>
          <a:xfrm>
            <a:off x="887710" y="2815530"/>
            <a:ext cx="3073400" cy="196983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针对模型在极端情况下的不足，进一步优化模型结构，如引入注意力机制，增强模型对关键特征的关注能力。
探索更高效的网络架构和训练算法，减少模型的参数量和计算量，提高模型的实时性和可扩展性。</a:t>
            </a:r>
            <a:endParaRPr kumimoji="1" lang="zh-CN" altLang="en-US"/>
          </a:p>
        </p:txBody>
      </p:sp>
      <p:sp>
        <p:nvSpPr>
          <p:cNvPr id="13" name="标题 1"/>
          <p:cNvSpPr txBox="1"/>
          <p:nvPr/>
        </p:nvSpPr>
        <p:spPr>
          <a:xfrm>
            <a:off x="887710" y="2425035"/>
            <a:ext cx="3073400" cy="307777"/>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E56F01">
                    <a:alpha val="100000"/>
                  </a:srgbClr>
                </a:solidFill>
                <a:latin typeface="Source Han Sans CN Bold"/>
                <a:ea typeface="Source Han Sans CN Bold"/>
                <a:cs typeface="Source Han Sans CN Bold"/>
              </a:rPr>
              <a:t>5.2.1模型改进方向</a:t>
            </a:r>
            <a:endParaRPr kumimoji="1" lang="zh-CN" altLang="en-US"/>
          </a:p>
        </p:txBody>
      </p:sp>
      <p:sp>
        <p:nvSpPr>
          <p:cNvPr id="14" name="标题 1"/>
          <p:cNvSpPr txBox="1"/>
          <p:nvPr/>
        </p:nvSpPr>
        <p:spPr>
          <a:xfrm>
            <a:off x="4465320" y="1653540"/>
            <a:ext cx="106680" cy="106680"/>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5.2未来展望</a:t>
            </a:r>
            <a:endParaRPr kumimoji="1" lang="zh-CN" altLang="en-US"/>
          </a:p>
        </p:txBody>
      </p:sp>
      <p:sp>
        <p:nvSpPr>
          <p:cNvPr id="16" name="标题 1"/>
          <p:cNvSpPr txBox="1"/>
          <p:nvPr/>
        </p:nvSpPr>
        <p:spPr>
          <a:xfrm rot="540000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540000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flipH="1" flipV="1">
            <a:off x="6419328" y="4573"/>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flipV="1">
            <a:off x="3130" y="4572"/>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ahLst/>
            <a:cxn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flipV="1">
            <a:off x="7506720" y="3079252"/>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ahLst/>
            <a:cxn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flipH="1" flipV="1">
            <a:off x="10293165" y="6061744"/>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ahLst/>
            <a:cxn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flipH="1" flipV="1">
            <a:off x="9973518" y="207957"/>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ahLst/>
            <a:cxn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flipH="1" flipV="1">
            <a:off x="10764935" y="478904"/>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ahLst/>
            <a:cxn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flipH="1" flipV="1">
            <a:off x="3354276" y="6068108"/>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pic>
        <p:nvPicPr>
          <p:cNvPr id="9" name="图片 8"/>
          <p:cNvPicPr>
            <a:picLocks noChangeAspect="1"/>
          </p:cNvPicPr>
          <p:nvPr/>
        </p:nvPicPr>
        <p:blipFill>
          <a:blip r:embed="rId2">
            <a:alphaModFix/>
          </a:blip>
          <a:srcRect/>
          <a:stretch>
            <a:fillRect/>
          </a:stretch>
        </p:blipFill>
        <p:spPr>
          <a:xfrm flipH="1" flipV="1">
            <a:off x="2287408" y="4108569"/>
            <a:ext cx="1486373" cy="990915"/>
          </a:xfrm>
          <a:prstGeom prst="rect">
            <a:avLst/>
          </a:prstGeom>
          <a:noFill/>
          <a:ln>
            <a:noFill/>
          </a:ln>
        </p:spPr>
      </p:pic>
      <p:sp>
        <p:nvSpPr>
          <p:cNvPr id="10" name="标题 1"/>
          <p:cNvSpPr txBox="1"/>
          <p:nvPr/>
        </p:nvSpPr>
        <p:spPr>
          <a:xfrm flipH="1" flipV="1">
            <a:off x="5167446" y="199164"/>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ahLst/>
            <a:cxn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flipH="1" flipV="1">
            <a:off x="6164294" y="4572"/>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flipH="1" flipV="1">
            <a:off x="3952425" y="1552043"/>
            <a:ext cx="708100" cy="708100"/>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flipV="1">
            <a:off x="10743338" y="3816442"/>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flipH="1" flipV="1">
            <a:off x="10504764" y="198866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5" name="图片 14"/>
          <p:cNvPicPr>
            <a:picLocks noChangeAspect="1"/>
          </p:cNvPicPr>
          <p:nvPr/>
        </p:nvPicPr>
        <p:blipFill>
          <a:blip r:embed="rId3">
            <a:alphaModFix/>
          </a:blip>
          <a:srcRect/>
          <a:stretch>
            <a:fillRect/>
          </a:stretch>
        </p:blipFill>
        <p:spPr>
          <a:xfrm flipH="1" flipV="1">
            <a:off x="7361874" y="267689"/>
            <a:ext cx="1264298" cy="842865"/>
          </a:xfrm>
          <a:prstGeom prst="rect">
            <a:avLst/>
          </a:prstGeom>
          <a:noFill/>
          <a:ln>
            <a:noFill/>
          </a:ln>
        </p:spPr>
      </p:pic>
      <p:sp>
        <p:nvSpPr>
          <p:cNvPr id="16" name="标题 1"/>
          <p:cNvSpPr txBox="1"/>
          <p:nvPr/>
        </p:nvSpPr>
        <p:spPr>
          <a:xfrm flipH="1" flipV="1">
            <a:off x="3472963" y="2445848"/>
            <a:ext cx="470016" cy="470016"/>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pic>
        <p:nvPicPr>
          <p:cNvPr id="17" name="图片 16"/>
          <p:cNvPicPr>
            <a:picLocks noChangeAspect="1"/>
          </p:cNvPicPr>
          <p:nvPr/>
        </p:nvPicPr>
        <p:blipFill>
          <a:blip r:embed="rId4">
            <a:alphaModFix/>
          </a:blip>
          <a:srcRect/>
          <a:stretch>
            <a:fillRect/>
          </a:stretch>
        </p:blipFill>
        <p:spPr>
          <a:xfrm flipH="1" flipV="1">
            <a:off x="8860859" y="3950570"/>
            <a:ext cx="882396" cy="588264"/>
          </a:xfrm>
          <a:prstGeom prst="rect">
            <a:avLst/>
          </a:prstGeom>
          <a:noFill/>
          <a:ln>
            <a:noFill/>
          </a:ln>
        </p:spPr>
      </p:pic>
      <p:sp>
        <p:nvSpPr>
          <p:cNvPr id="18" name="标题 1"/>
          <p:cNvSpPr txBox="1"/>
          <p:nvPr/>
        </p:nvSpPr>
        <p:spPr>
          <a:xfrm flipH="1">
            <a:off x="3784825" y="5882760"/>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flipV="1">
            <a:off x="3131" y="5724907"/>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ahLst/>
            <a:cxn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2250369" y="1447388"/>
            <a:ext cx="7812284" cy="3922279"/>
          </a:xfrm>
          <a:prstGeom prst="rect">
            <a:avLst/>
          </a:prstGeom>
          <a:solidFill>
            <a:schemeClr val="accent3"/>
          </a:soli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2148309" y="1342417"/>
            <a:ext cx="7812284" cy="3922279"/>
          </a:xfrm>
          <a:prstGeom prst="rect">
            <a:avLst/>
          </a:prstGeom>
          <a:solidFill>
            <a:schemeClr val="bg1"/>
          </a:solidFill>
          <a:ln w="25400" cap="sq">
            <a:solidFill>
              <a:schemeClr val="accent1">
                <a:lumMod val="75000"/>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flipH="1" flipV="1">
            <a:off x="3687360" y="120315"/>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ahLst/>
            <a:cxn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a:off x="4983787" y="102993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2874000" y="4389792"/>
            <a:ext cx="6444000" cy="473028"/>
          </a:xfrm>
          <a:prstGeom prst="roundRect">
            <a:avLst>
              <a:gd name="adj" fmla="val 50000"/>
            </a:avLst>
          </a:prstGeom>
          <a:solidFill>
            <a:schemeClr val="accent2">
              <a:lumMod val="60000"/>
              <a:lumOff val="40000"/>
            </a:schemeClr>
          </a:solidFill>
          <a:ln w="12700" cap="sq">
            <a:solidFill>
              <a:schemeClr val="bg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601744" y="4830629"/>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6" name="标题 1"/>
          <p:cNvSpPr txBox="1"/>
          <p:nvPr/>
        </p:nvSpPr>
        <p:spPr>
          <a:xfrm>
            <a:off x="4774609" y="5720176"/>
            <a:ext cx="1150778" cy="369332"/>
          </a:xfrm>
          <a:prstGeom prst="roundRect">
            <a:avLst>
              <a:gd name="adj" fmla="val 50000"/>
            </a:avLst>
          </a:prstGeom>
          <a:solidFill>
            <a:schemeClr val="bg1"/>
          </a:solidFill>
          <a:ln w="12700" cap="sq">
            <a:solidFill>
              <a:schemeClr val="accent1">
                <a:alpha val="100000"/>
              </a:schemeClr>
            </a:solidFill>
          </a:ln>
        </p:spPr>
        <p:txBody>
          <a:bodyPr vert="horz" wrap="square" lIns="91440" tIns="45720" rIns="91440" bIns="45720" rtlCol="0" anchor="ctr"/>
          <a:lstStyle/>
          <a:p>
            <a:pPr algn="r">
              <a:lnSpc>
                <a:spcPct val="110000"/>
              </a:lnSpc>
            </a:pPr>
            <a:endParaRPr kumimoji="1" lang="zh-CN" altLang="en-US"/>
          </a:p>
        </p:txBody>
      </p:sp>
      <p:sp>
        <p:nvSpPr>
          <p:cNvPr id="27" name="标题 1"/>
          <p:cNvSpPr txBox="1"/>
          <p:nvPr/>
        </p:nvSpPr>
        <p:spPr>
          <a:xfrm>
            <a:off x="7217458" y="5720176"/>
            <a:ext cx="1382387" cy="369332"/>
          </a:xfrm>
          <a:prstGeom prst="roundRect">
            <a:avLst>
              <a:gd name="adj" fmla="val 50000"/>
            </a:avLst>
          </a:prstGeom>
          <a:solidFill>
            <a:schemeClr val="bg1"/>
          </a:solidFill>
          <a:ln w="12700" cap="sq">
            <a:solidFill>
              <a:schemeClr val="accent1">
                <a:alpha val="100000"/>
              </a:schemeClr>
            </a:solidFill>
          </a:ln>
        </p:spPr>
        <p:txBody>
          <a:bodyPr vert="horz" wrap="square" lIns="91440" tIns="45720" rIns="91440" bIns="45720" rtlCol="0" anchor="ctr"/>
          <a:lstStyle/>
          <a:p>
            <a:pPr algn="r">
              <a:lnSpc>
                <a:spcPct val="110000"/>
              </a:lnSpc>
            </a:pPr>
            <a:endParaRPr kumimoji="1" lang="zh-CN" altLang="en-US"/>
          </a:p>
        </p:txBody>
      </p:sp>
      <p:sp>
        <p:nvSpPr>
          <p:cNvPr id="28" name="标题 1"/>
          <p:cNvSpPr txBox="1"/>
          <p:nvPr/>
        </p:nvSpPr>
        <p:spPr>
          <a:xfrm>
            <a:off x="3658957" y="5720176"/>
            <a:ext cx="1440000" cy="369332"/>
          </a:xfrm>
          <a:prstGeom prst="roundRect">
            <a:avLst>
              <a:gd name="adj" fmla="val 50000"/>
            </a:avLst>
          </a:prstGeom>
          <a:solidFill>
            <a:schemeClr val="accent1"/>
          </a:solidFill>
          <a:ln w="12700" cap="sq">
            <a:solidFill>
              <a:schemeClr val="bg1">
                <a:alpha val="100000"/>
              </a:schemeClr>
            </a:solidFill>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6133478" y="5720176"/>
            <a:ext cx="1440000" cy="369332"/>
          </a:xfrm>
          <a:prstGeom prst="roundRect">
            <a:avLst>
              <a:gd name="adj" fmla="val 50000"/>
            </a:avLst>
          </a:prstGeom>
          <a:solidFill>
            <a:schemeClr val="accent1"/>
          </a:solidFill>
          <a:ln w="12700" cap="sq">
            <a:solidFill>
              <a:schemeClr val="bg1">
                <a:alpha val="100000"/>
              </a:schemeClr>
            </a:solidFill>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flipH="1" flipV="1">
            <a:off x="2046692" y="5412148"/>
            <a:ext cx="833008" cy="833008"/>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ahLst/>
            <a:cxn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rot="787784" flipH="1" flipV="1">
            <a:off x="1734093" y="3391422"/>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rot="787784" flipH="1" flipV="1">
            <a:off x="8749032" y="1053956"/>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flipH="1">
            <a:off x="8823280" y="3554028"/>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ahLst/>
            <a:cxn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rot="5400000" flipH="1" flipV="1">
            <a:off x="10865793" y="5531793"/>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ahLst/>
            <a:cxn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5" name="标题 1"/>
          <p:cNvSpPr txBox="1"/>
          <p:nvPr/>
        </p:nvSpPr>
        <p:spPr>
          <a:xfrm>
            <a:off x="3465075" y="1688599"/>
            <a:ext cx="5261850" cy="2462213"/>
          </a:xfrm>
          <a:prstGeom prst="rect">
            <a:avLst/>
          </a:prstGeom>
          <a:noFill/>
          <a:ln>
            <a:noFill/>
          </a:ln>
        </p:spPr>
        <p:txBody>
          <a:bodyPr vert="horz" wrap="square" lIns="91440" tIns="45720" rIns="91440" bIns="45720" rtlCol="0" anchor="ctr"/>
          <a:lstStyle/>
          <a:p>
            <a:pPr algn="ctr">
              <a:lnSpc>
                <a:spcPct val="130000"/>
              </a:lnSpc>
            </a:pPr>
            <a:r>
              <a:rPr kumimoji="1" lang="en-US" altLang="zh-CN" sz="3800">
                <a:ln w="12700">
                  <a:noFill/>
                </a:ln>
                <a:solidFill>
                  <a:srgbClr val="000000">
                    <a:alpha val="100000"/>
                  </a:srgbClr>
                </a:solidFill>
                <a:latin typeface="OPPOSans H"/>
                <a:ea typeface="OPPOSans H"/>
                <a:cs typeface="OPPOSans H"/>
              </a:rPr>
              <a:t>谢谢大家</a:t>
            </a:r>
            <a:endParaRPr kumimoji="1" lang="zh-CN" altLang="en-US"/>
          </a:p>
        </p:txBody>
      </p:sp>
      <p:sp>
        <p:nvSpPr>
          <p:cNvPr id="36" name="标题 1"/>
          <p:cNvSpPr txBox="1"/>
          <p:nvPr/>
        </p:nvSpPr>
        <p:spPr>
          <a:xfrm>
            <a:off x="5241265" y="119301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7" name="标题 1"/>
          <p:cNvSpPr txBox="1"/>
          <p:nvPr/>
        </p:nvSpPr>
        <p:spPr>
          <a:xfrm>
            <a:off x="3811173" y="4480371"/>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38" name="标题 1"/>
          <p:cNvSpPr txBox="1"/>
          <p:nvPr/>
        </p:nvSpPr>
        <p:spPr>
          <a:xfrm>
            <a:off x="4695107" y="5715943"/>
            <a:ext cx="1150778" cy="369332"/>
          </a:xfrm>
          <a:prstGeom prst="rect">
            <a:avLst/>
          </a:prstGeom>
          <a:noFill/>
          <a:ln cap="sq">
            <a:noFill/>
          </a:ln>
        </p:spPr>
        <p:txBody>
          <a:bodyPr vert="horz" wrap="square" lIns="91440" tIns="45720" rIns="91440" bIns="45720" rtlCol="0" anchor="ctr"/>
          <a:lstStyle/>
          <a:p>
            <a:pPr algn="r">
              <a:lnSpc>
                <a:spcPct val="110000"/>
              </a:lnSpc>
            </a:pPr>
            <a:r>
              <a:rPr kumimoji="1" lang="en-US" altLang="zh-CN" sz="1800">
                <a:ln w="12700">
                  <a:noFill/>
                </a:ln>
                <a:solidFill>
                  <a:srgbClr val="E56F01">
                    <a:alpha val="100000"/>
                  </a:srgbClr>
                </a:solidFill>
                <a:latin typeface="Source Han Sans"/>
                <a:ea typeface="Source Han Sans"/>
                <a:cs typeface="Source Han Sans"/>
              </a:rPr>
              <a:t>AiPPT</a:t>
            </a:r>
            <a:endParaRPr kumimoji="1" lang="zh-CN" altLang="en-US"/>
          </a:p>
        </p:txBody>
      </p:sp>
      <p:sp>
        <p:nvSpPr>
          <p:cNvPr id="39" name="标题 1"/>
          <p:cNvSpPr txBox="1"/>
          <p:nvPr/>
        </p:nvSpPr>
        <p:spPr>
          <a:xfrm>
            <a:off x="7137956" y="5715943"/>
            <a:ext cx="1382387" cy="369332"/>
          </a:xfrm>
          <a:prstGeom prst="rect">
            <a:avLst/>
          </a:prstGeom>
          <a:noFill/>
          <a:ln cap="sq">
            <a:noFill/>
          </a:ln>
        </p:spPr>
        <p:txBody>
          <a:bodyPr vert="horz" wrap="square" lIns="91440" tIns="45720" rIns="91440" bIns="45720" rtlCol="0" anchor="ctr"/>
          <a:lstStyle/>
          <a:p>
            <a:pPr algn="r">
              <a:lnSpc>
                <a:spcPct val="110000"/>
              </a:lnSpc>
            </a:pPr>
            <a:r>
              <a:rPr kumimoji="1" lang="en-US" altLang="zh-CN" sz="1800">
                <a:ln w="12700">
                  <a:noFill/>
                </a:ln>
                <a:solidFill>
                  <a:srgbClr val="E56F01">
                    <a:alpha val="100000"/>
                  </a:srgbClr>
                </a:solidFill>
                <a:latin typeface="Source Han Sans"/>
                <a:ea typeface="Source Han Sans"/>
                <a:cs typeface="Source Han Sans"/>
              </a:rPr>
              <a:t>2025.6</a:t>
            </a:r>
            <a:endParaRPr kumimoji="1" lang="zh-CN" altLang="en-US"/>
          </a:p>
        </p:txBody>
      </p:sp>
      <p:sp>
        <p:nvSpPr>
          <p:cNvPr id="40" name="标题 1"/>
          <p:cNvSpPr txBox="1"/>
          <p:nvPr/>
        </p:nvSpPr>
        <p:spPr>
          <a:xfrm>
            <a:off x="3676730" y="5715943"/>
            <a:ext cx="1440000" cy="369332"/>
          </a:xfrm>
          <a:prstGeom prst="homePlate">
            <a:avLst/>
          </a:prstGeom>
          <a:noFill/>
          <a:ln cap="sq">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汇报人</a:t>
            </a:r>
            <a:endParaRPr kumimoji="1" lang="zh-CN" altLang="en-US"/>
          </a:p>
        </p:txBody>
      </p:sp>
      <p:sp>
        <p:nvSpPr>
          <p:cNvPr id="41" name="标题 1"/>
          <p:cNvSpPr txBox="1"/>
          <p:nvPr/>
        </p:nvSpPr>
        <p:spPr>
          <a:xfrm>
            <a:off x="6151251" y="5715943"/>
            <a:ext cx="1440000" cy="369332"/>
          </a:xfrm>
          <a:prstGeom prst="homePlate">
            <a:avLst/>
          </a:prstGeom>
          <a:noFill/>
          <a:ln cap="sq">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汇报时间</a:t>
            </a:r>
            <a:endParaRPr kumimoji="1" lang="zh-CN" altLang="en-US"/>
          </a:p>
        </p:txBody>
      </p:sp>
      <p:sp>
        <p:nvSpPr>
          <p:cNvPr id="42" name="标题 1"/>
          <p:cNvSpPr txBox="1"/>
          <p:nvPr/>
        </p:nvSpPr>
        <p:spPr>
          <a:xfrm flipH="1">
            <a:off x="9250091" y="4584249"/>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3" name="标题 1"/>
          <p:cNvSpPr txBox="1"/>
          <p:nvPr/>
        </p:nvSpPr>
        <p:spPr>
          <a:xfrm flipH="1" flipV="1">
            <a:off x="1496383" y="954592"/>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4" name="标题 1"/>
          <p:cNvSpPr txBox="1"/>
          <p:nvPr/>
        </p:nvSpPr>
        <p:spPr>
          <a:xfrm rot="16200000" flipH="1" flipV="1">
            <a:off x="-462907" y="1187543"/>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45" name="标题 1"/>
          <p:cNvSpPr txBox="1"/>
          <p:nvPr/>
        </p:nvSpPr>
        <p:spPr>
          <a:xfrm flipH="1">
            <a:off x="6357101" y="6260051"/>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46" name="标题 1"/>
          <p:cNvCxnSpPr/>
          <p:nvPr/>
        </p:nvCxnSpPr>
        <p:spPr>
          <a:xfrm>
            <a:off x="3113246" y="4626306"/>
            <a:ext cx="1707239" cy="0"/>
          </a:xfrm>
          <a:prstGeom prst="line">
            <a:avLst/>
          </a:prstGeom>
          <a:noFill/>
          <a:ln w="9525" cap="sq">
            <a:solidFill>
              <a:schemeClr val="bg1">
                <a:alpha val="100000"/>
              </a:schemeClr>
            </a:solidFill>
            <a:miter/>
          </a:ln>
        </p:spPr>
      </p:cxnSp>
      <p:cxnSp>
        <p:nvCxnSpPr>
          <p:cNvPr id="47" name="标题 1"/>
          <p:cNvCxnSpPr/>
          <p:nvPr/>
        </p:nvCxnSpPr>
        <p:spPr>
          <a:xfrm>
            <a:off x="7435329" y="4626306"/>
            <a:ext cx="1707239" cy="0"/>
          </a:xfrm>
          <a:prstGeom prst="line">
            <a:avLst/>
          </a:prstGeom>
          <a:noFill/>
          <a:ln w="12700" cap="sq">
            <a:solidFill>
              <a:schemeClr val="bg1">
                <a:alpha val="100000"/>
              </a:schemeClr>
            </a:solidFill>
            <a:miter/>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2700" y="-25400"/>
            <a:ext cx="12204700" cy="6908800"/>
          </a:xfrm>
          <a:prstGeom prst="rect">
            <a:avLst/>
          </a:prstGeom>
          <a:gradFill>
            <a:gsLst>
              <a:gs pos="0">
                <a:schemeClr val="accent1">
                  <a:lumMod val="20000"/>
                  <a:lumOff val="80000"/>
                  <a:alpha val="100000"/>
                </a:schemeClr>
              </a:gs>
              <a:gs pos="57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p>
        </p:txBody>
      </p:sp>
      <p:sp>
        <p:nvSpPr>
          <p:cNvPr id="4" name="标题 1"/>
          <p:cNvSpPr txBox="1"/>
          <p:nvPr/>
        </p:nvSpPr>
        <p:spPr>
          <a:xfrm rot="10800000" flipH="1">
            <a:off x="0" y="5089066"/>
            <a:ext cx="12192000" cy="1768930"/>
          </a:xfrm>
          <a:custGeom>
            <a:avLst/>
            <a:gdLst>
              <a:gd name="connsiteX0" fmla="*/ 0 w 12192000"/>
              <a:gd name="connsiteY0" fmla="*/ 1741454 h 1768930"/>
              <a:gd name="connsiteX1" fmla="*/ 16001 w 12192000"/>
              <a:gd name="connsiteY1" fmla="*/ 1706838 h 1768930"/>
              <a:gd name="connsiteX2" fmla="*/ 754530 w 12192000"/>
              <a:gd name="connsiteY2" fmla="*/ 1037343 h 1768930"/>
              <a:gd name="connsiteX3" fmla="*/ 4421736 w 12192000"/>
              <a:gd name="connsiteY3" fmla="*/ 571014 h 1768930"/>
              <a:gd name="connsiteX4" fmla="*/ 6089650 w 12192000"/>
              <a:gd name="connsiteY4" fmla="*/ 0 h 1768930"/>
              <a:gd name="connsiteX5" fmla="*/ 0 w 12192000"/>
              <a:gd name="connsiteY5" fmla="*/ 0 h 1768930"/>
              <a:gd name="connsiteX6" fmla="*/ 12192000 w 12192000"/>
              <a:gd name="connsiteY6" fmla="*/ 1768930 h 1768930"/>
              <a:gd name="connsiteX7" fmla="*/ 12192000 w 12192000"/>
              <a:gd name="connsiteY7" fmla="*/ 0 h 1768930"/>
              <a:gd name="connsiteX8" fmla="*/ 6089650 w 12192000"/>
              <a:gd name="connsiteY8" fmla="*/ 0 h 1768930"/>
              <a:gd name="connsiteX9" fmla="*/ 7757566 w 12192000"/>
              <a:gd name="connsiteY9" fmla="*/ 571014 h 1768930"/>
              <a:gd name="connsiteX10" fmla="*/ 11424771 w 12192000"/>
              <a:gd name="connsiteY10" fmla="*/ 1037343 h 1768930"/>
              <a:gd name="connsiteX11" fmla="*/ 12163300 w 12192000"/>
              <a:gd name="connsiteY11" fmla="*/ 1706837 h 1768930"/>
            </a:gdLst>
            <a:ahLst/>
            <a:cxnLst/>
            <a:rect l="l" t="t" r="r" b="b"/>
            <a:pathLst>
              <a:path w="12192000" h="1768930">
                <a:moveTo>
                  <a:pt x="0" y="1741454"/>
                </a:moveTo>
                <a:lnTo>
                  <a:pt x="16001" y="1706838"/>
                </a:lnTo>
                <a:cubicBezTo>
                  <a:pt x="126992" y="1478794"/>
                  <a:pt x="342757" y="1160951"/>
                  <a:pt x="754530" y="1037343"/>
                </a:cubicBezTo>
                <a:cubicBezTo>
                  <a:pt x="1507485" y="811317"/>
                  <a:pt x="3532549" y="743905"/>
                  <a:pt x="4421736" y="571014"/>
                </a:cubicBezTo>
                <a:cubicBezTo>
                  <a:pt x="5310922" y="398124"/>
                  <a:pt x="5749071" y="142753"/>
                  <a:pt x="6089650" y="0"/>
                </a:cubicBezTo>
                <a:lnTo>
                  <a:pt x="0" y="0"/>
                </a:lnTo>
                <a:close/>
                <a:moveTo>
                  <a:pt x="12192000" y="1768930"/>
                </a:moveTo>
                <a:lnTo>
                  <a:pt x="12192000" y="0"/>
                </a:lnTo>
                <a:lnTo>
                  <a:pt x="6089650" y="0"/>
                </a:lnTo>
                <a:cubicBezTo>
                  <a:pt x="6430229" y="142753"/>
                  <a:pt x="6868378" y="398124"/>
                  <a:pt x="7757566" y="571014"/>
                </a:cubicBezTo>
                <a:cubicBezTo>
                  <a:pt x="8646751" y="743904"/>
                  <a:pt x="10671816" y="811317"/>
                  <a:pt x="11424771" y="1037343"/>
                </a:cubicBezTo>
                <a:cubicBezTo>
                  <a:pt x="11836544" y="1160951"/>
                  <a:pt x="12052309" y="1478793"/>
                  <a:pt x="12163300" y="1706837"/>
                </a:cubicBezTo>
                <a:close/>
              </a:path>
            </a:pathLst>
          </a:custGeom>
          <a:noFill/>
          <a:ln w="12700" cap="sq">
            <a:gradFill>
              <a:gsLst>
                <a:gs pos="0">
                  <a:schemeClr val="accent2"/>
                </a:gs>
                <a:gs pos="38000">
                  <a:schemeClr val="accent2">
                    <a:lumMod val="60000"/>
                    <a:lumOff val="40000"/>
                  </a:schemeClr>
                </a:gs>
                <a:gs pos="61498">
                  <a:schemeClr val="accent2">
                    <a:lumMod val="60000"/>
                    <a:lumOff val="40000"/>
                  </a:schemeClr>
                </a:gs>
                <a:gs pos="100000">
                  <a:schemeClr val="accent2"/>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rot="10800000" flipH="1">
            <a:off x="0" y="5127812"/>
            <a:ext cx="12192000" cy="1730188"/>
          </a:xfrm>
          <a:custGeom>
            <a:avLst/>
            <a:gdLst>
              <a:gd name="connsiteX0" fmla="*/ 12186419 w 12192000"/>
              <a:gd name="connsiteY0" fmla="*/ 1729371 h 1730188"/>
              <a:gd name="connsiteX1" fmla="*/ 12192000 w 12192000"/>
              <a:gd name="connsiteY1" fmla="*/ 1701289 h 1730188"/>
              <a:gd name="connsiteX2" fmla="*/ 12192000 w 12192000"/>
              <a:gd name="connsiteY2" fmla="*/ 0 h 1730188"/>
              <a:gd name="connsiteX3" fmla="*/ 6096000 w 12192000"/>
              <a:gd name="connsiteY3" fmla="*/ 0 h 1730188"/>
              <a:gd name="connsiteX4" fmla="*/ 7739743 w 12192000"/>
              <a:gd name="connsiteY4" fmla="*/ 504085 h 1730188"/>
              <a:gd name="connsiteX5" fmla="*/ 11353800 w 12192000"/>
              <a:gd name="connsiteY5" fmla="*/ 915756 h 1730188"/>
              <a:gd name="connsiteX6" fmla="*/ 12186419 w 12192000"/>
              <a:gd name="connsiteY6" fmla="*/ 1729371 h 1730188"/>
              <a:gd name="connsiteX7" fmla="*/ 5581 w 12192000"/>
              <a:gd name="connsiteY7" fmla="*/ 1729371 h 1730188"/>
              <a:gd name="connsiteX8" fmla="*/ 838200 w 12192000"/>
              <a:gd name="connsiteY8" fmla="*/ 915756 h 1730188"/>
              <a:gd name="connsiteX9" fmla="*/ 4452258 w 12192000"/>
              <a:gd name="connsiteY9" fmla="*/ 504085 h 1730188"/>
              <a:gd name="connsiteX10" fmla="*/ 6096000 w 12192000"/>
              <a:gd name="connsiteY10" fmla="*/ 0 h 1730188"/>
              <a:gd name="connsiteX11" fmla="*/ 0 w 12192000"/>
              <a:gd name="connsiteY11" fmla="*/ 0 h 1730188"/>
              <a:gd name="connsiteX12" fmla="*/ 0 w 12192000"/>
              <a:gd name="connsiteY12" fmla="*/ 1701289 h 1730188"/>
              <a:gd name="connsiteX13" fmla="*/ 5581 w 12192000"/>
              <a:gd name="connsiteY13" fmla="*/ 1729371 h 1730188"/>
            </a:gdLst>
            <a:ahLst/>
            <a:cxnLst/>
            <a:rect l="l" t="t" r="r" b="b"/>
            <a:pathLst>
              <a:path w="12192000" h="1730188">
                <a:moveTo>
                  <a:pt x="12186419" y="1729371"/>
                </a:moveTo>
                <a:cubicBezTo>
                  <a:pt x="12190498" y="1733010"/>
                  <a:pt x="12192000" y="1724647"/>
                  <a:pt x="12192000" y="1701289"/>
                </a:cubicBezTo>
                <a:lnTo>
                  <a:pt x="12192000" y="0"/>
                </a:lnTo>
                <a:lnTo>
                  <a:pt x="6096000" y="0"/>
                </a:lnTo>
                <a:cubicBezTo>
                  <a:pt x="6431643" y="126021"/>
                  <a:pt x="6863442" y="351460"/>
                  <a:pt x="7739743" y="504085"/>
                </a:cubicBezTo>
                <a:cubicBezTo>
                  <a:pt x="8616042" y="656711"/>
                  <a:pt x="10611758" y="716222"/>
                  <a:pt x="11353800" y="915756"/>
                </a:cubicBezTo>
                <a:cubicBezTo>
                  <a:pt x="12003088" y="1090348"/>
                  <a:pt x="12157869" y="1703898"/>
                  <a:pt x="12186419" y="1729371"/>
                </a:cubicBezTo>
                <a:close/>
                <a:moveTo>
                  <a:pt x="5581" y="1729371"/>
                </a:moveTo>
                <a:cubicBezTo>
                  <a:pt x="34131" y="1703898"/>
                  <a:pt x="188912" y="1090348"/>
                  <a:pt x="838200" y="915756"/>
                </a:cubicBezTo>
                <a:cubicBezTo>
                  <a:pt x="1580243" y="716222"/>
                  <a:pt x="3575958" y="656712"/>
                  <a:pt x="4452258" y="504085"/>
                </a:cubicBezTo>
                <a:cubicBezTo>
                  <a:pt x="5328558" y="351460"/>
                  <a:pt x="5760357" y="126021"/>
                  <a:pt x="6096000" y="0"/>
                </a:cubicBezTo>
                <a:lnTo>
                  <a:pt x="0" y="0"/>
                </a:lnTo>
                <a:lnTo>
                  <a:pt x="0" y="1701289"/>
                </a:lnTo>
                <a:cubicBezTo>
                  <a:pt x="0" y="1724648"/>
                  <a:pt x="1503" y="1733010"/>
                  <a:pt x="5581" y="1729371"/>
                </a:cubicBezTo>
                <a:close/>
              </a:path>
            </a:pathLst>
          </a:custGeom>
          <a:gradFill>
            <a:gsLst>
              <a:gs pos="3000">
                <a:schemeClr val="accent1">
                  <a:lumMod val="80000"/>
                  <a:lumOff val="20000"/>
                </a:schemeClr>
              </a:gs>
              <a:gs pos="38000">
                <a:schemeClr val="accent1">
                  <a:lumMod val="60000"/>
                  <a:lumOff val="40000"/>
                </a:schemeClr>
              </a:gs>
              <a:gs pos="64962">
                <a:schemeClr val="accent1">
                  <a:lumMod val="60000"/>
                  <a:lumOff val="40000"/>
                </a:schemeClr>
              </a:gs>
              <a:gs pos="99000">
                <a:schemeClr val="accent1">
                  <a:lumMod val="80000"/>
                  <a:lumOff val="20000"/>
                </a:scheme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16200000" flipH="1">
            <a:off x="2203649" y="-312105"/>
            <a:ext cx="10800" cy="2880000"/>
          </a:xfrm>
          <a:custGeom>
            <a:avLst/>
            <a:gdLst>
              <a:gd name="connsiteX0" fmla="*/ 0 w 10800"/>
              <a:gd name="connsiteY0" fmla="*/ 0 h 2880000"/>
              <a:gd name="connsiteX1" fmla="*/ 0 w 10800"/>
              <a:gd name="connsiteY1" fmla="*/ 2880000 h 2880000"/>
              <a:gd name="connsiteX2" fmla="*/ 10800 w 10800"/>
              <a:gd name="connsiteY2" fmla="*/ 2880000 h 2880000"/>
              <a:gd name="connsiteX3" fmla="*/ 10800 w 10800"/>
              <a:gd name="connsiteY3" fmla="*/ 0 h 2880000"/>
            </a:gdLst>
            <a:ahLst/>
            <a:cxnLst/>
            <a:rect l="l" t="t" r="r" b="b"/>
            <a:pathLst>
              <a:path w="10800" h="2880000">
                <a:moveTo>
                  <a:pt x="0" y="0"/>
                </a:moveTo>
                <a:lnTo>
                  <a:pt x="0" y="2880000"/>
                </a:lnTo>
                <a:lnTo>
                  <a:pt x="10800" y="2880000"/>
                </a:lnTo>
                <a:lnTo>
                  <a:pt x="10800" y="0"/>
                </a:lnTo>
                <a:close/>
              </a:path>
            </a:pathLst>
          </a:custGeom>
          <a:gradFill>
            <a:gsLst>
              <a:gs pos="0">
                <a:schemeClr val="accent1">
                  <a:alpha val="0"/>
                </a:schemeClr>
              </a:gs>
              <a:gs pos="100000">
                <a:schemeClr val="accent1"/>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rot="16200000">
            <a:off x="3577049" y="1091894"/>
            <a:ext cx="72000" cy="72000"/>
          </a:xfrm>
          <a:prstGeom prst="ellipse">
            <a:avLst/>
          </a:prstGeom>
          <a:gradFill>
            <a:gsLst>
              <a:gs pos="1000">
                <a:schemeClr val="accent1">
                  <a:lumMod val="80000"/>
                  <a:lumOff val="20000"/>
                </a:schemeClr>
              </a:gs>
              <a:gs pos="94000">
                <a:schemeClr val="accent1"/>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rot="5400000">
            <a:off x="9964851" y="-312105"/>
            <a:ext cx="10800" cy="2880000"/>
          </a:xfrm>
          <a:custGeom>
            <a:avLst/>
            <a:gdLst>
              <a:gd name="connsiteX0" fmla="*/ 0 w 10800"/>
              <a:gd name="connsiteY0" fmla="*/ 2880000 h 2880000"/>
              <a:gd name="connsiteX1" fmla="*/ 0 w 10800"/>
              <a:gd name="connsiteY1" fmla="*/ 0 h 2880000"/>
              <a:gd name="connsiteX2" fmla="*/ 10800 w 10800"/>
              <a:gd name="connsiteY2" fmla="*/ 0 h 2880000"/>
              <a:gd name="connsiteX3" fmla="*/ 10800 w 10800"/>
              <a:gd name="connsiteY3" fmla="*/ 2880000 h 2880000"/>
            </a:gdLst>
            <a:ahLst/>
            <a:cxnLst/>
            <a:rect l="l" t="t" r="r" b="b"/>
            <a:pathLst>
              <a:path w="10800" h="2880000">
                <a:moveTo>
                  <a:pt x="0" y="2880000"/>
                </a:moveTo>
                <a:lnTo>
                  <a:pt x="0" y="0"/>
                </a:lnTo>
                <a:lnTo>
                  <a:pt x="10800" y="0"/>
                </a:lnTo>
                <a:lnTo>
                  <a:pt x="10800" y="2880000"/>
                </a:lnTo>
                <a:close/>
              </a:path>
            </a:pathLst>
          </a:custGeom>
          <a:gradFill>
            <a:gsLst>
              <a:gs pos="0">
                <a:schemeClr val="accent1">
                  <a:alpha val="0"/>
                </a:schemeClr>
              </a:gs>
              <a:gs pos="100000">
                <a:schemeClr val="accent1"/>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rot="5400000" flipH="1">
            <a:off x="8530251" y="1091894"/>
            <a:ext cx="72000" cy="72000"/>
          </a:xfrm>
          <a:prstGeom prst="ellipse">
            <a:avLst/>
          </a:prstGeom>
          <a:gradFill>
            <a:gsLst>
              <a:gs pos="1000">
                <a:schemeClr val="accent1">
                  <a:lumMod val="80000"/>
                  <a:lumOff val="20000"/>
                </a:schemeClr>
              </a:gs>
              <a:gs pos="94000">
                <a:schemeClr val="accent1"/>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flipH="1">
            <a:off x="0" y="7049"/>
            <a:ext cx="1546583" cy="890930"/>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ahLst/>
            <a:cxn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20000"/>
                  <a:lumOff val="80000"/>
                  <a:alpha val="70000"/>
                </a:schemeClr>
              </a:gs>
              <a:gs pos="56000">
                <a:schemeClr val="accent2">
                  <a:lumMod val="60000"/>
                  <a:lumOff val="40000"/>
                  <a:alpha val="16000"/>
                </a:schemeClr>
              </a:gs>
              <a:gs pos="100000">
                <a:schemeClr val="accent2">
                  <a:alpha val="26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a:off x="1824080" y="2162920"/>
            <a:ext cx="644987" cy="371553"/>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ahLst/>
            <a:cxn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60000"/>
                  <a:lumOff val="40000"/>
                  <a:alpha val="56000"/>
                </a:schemeClr>
              </a:gs>
              <a:gs pos="100000">
                <a:schemeClr val="accent2">
                  <a:alpha val="47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a:off x="7361140" y="2162920"/>
            <a:ext cx="644987" cy="371553"/>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ahLst/>
            <a:cxn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60000"/>
                  <a:lumOff val="40000"/>
                  <a:alpha val="56000"/>
                </a:schemeClr>
              </a:gs>
              <a:gs pos="100000">
                <a:schemeClr val="accent2">
                  <a:alpha val="47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13" name="标题 1"/>
          <p:cNvSpPr txBox="1"/>
          <p:nvPr/>
        </p:nvSpPr>
        <p:spPr>
          <a:xfrm>
            <a:off x="775307" y="1933198"/>
            <a:ext cx="9906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6350">
                  <a:solidFill>
                    <a:srgbClr val="89C700">
                      <a:alpha val="100000"/>
                    </a:srgbClr>
                  </a:solidFill>
                </a:ln>
                <a:solidFill>
                  <a:srgbClr val="000000">
                    <a:alpha val="100000"/>
                  </a:srgbClr>
                </a:solidFill>
                <a:latin typeface="Source Han Sans"/>
                <a:ea typeface="Source Han Sans"/>
                <a:cs typeface="Source Han Sans"/>
              </a:rPr>
              <a:t>01</a:t>
            </a:r>
            <a:endParaRPr kumimoji="1" lang="zh-CN" altLang="en-US"/>
          </a:p>
        </p:txBody>
      </p:sp>
      <p:sp>
        <p:nvSpPr>
          <p:cNvPr id="14" name="标题 1"/>
          <p:cNvSpPr txBox="1"/>
          <p:nvPr/>
        </p:nvSpPr>
        <p:spPr>
          <a:xfrm>
            <a:off x="2655475" y="1917637"/>
            <a:ext cx="3211458" cy="830997"/>
          </a:xfrm>
          <a:prstGeom prst="rect">
            <a:avLst/>
          </a:prstGeom>
          <a:noFill/>
          <a:ln>
            <a:noFill/>
          </a:ln>
        </p:spPr>
        <p:txBody>
          <a:bodyPr vert="horz" wrap="square" lIns="0" tIns="0" rIns="0" bIns="0" rtlCol="0" anchor="ctr"/>
          <a:lstStyle/>
          <a:p>
            <a:pPr algn="l">
              <a:lnSpc>
                <a:spcPct val="100000"/>
              </a:lnSpc>
            </a:pPr>
            <a:r>
              <a:rPr kumimoji="1" lang="en-US" altLang="zh-CN" sz="3200">
                <a:ln w="12700">
                  <a:noFill/>
                </a:ln>
                <a:solidFill>
                  <a:srgbClr val="E56F01">
                    <a:alpha val="100000"/>
                  </a:srgbClr>
                </a:solidFill>
                <a:latin typeface="Source Han Sans"/>
                <a:ea typeface="Source Han Sans"/>
                <a:cs typeface="Source Han Sans"/>
              </a:rPr>
              <a:t>1.项目概述</a:t>
            </a:r>
            <a:endParaRPr kumimoji="1" lang="zh-CN" altLang="en-US"/>
          </a:p>
        </p:txBody>
      </p:sp>
      <p:sp>
        <p:nvSpPr>
          <p:cNvPr id="15" name="标题 1"/>
          <p:cNvSpPr txBox="1"/>
          <p:nvPr/>
        </p:nvSpPr>
        <p:spPr>
          <a:xfrm>
            <a:off x="6312367" y="1933198"/>
            <a:ext cx="9906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6350">
                  <a:solidFill>
                    <a:srgbClr val="89C700">
                      <a:alpha val="100000"/>
                    </a:srgbClr>
                  </a:solidFill>
                </a:ln>
                <a:solidFill>
                  <a:srgbClr val="000000">
                    <a:alpha val="100000"/>
                  </a:srgbClr>
                </a:solidFill>
                <a:latin typeface="Source Han Sans"/>
                <a:ea typeface="Source Han Sans"/>
                <a:cs typeface="Source Han Sans"/>
              </a:rPr>
              <a:t>02</a:t>
            </a:r>
            <a:endParaRPr kumimoji="1" lang="zh-CN" altLang="en-US"/>
          </a:p>
        </p:txBody>
      </p:sp>
      <p:sp>
        <p:nvSpPr>
          <p:cNvPr id="16" name="标题 1"/>
          <p:cNvSpPr txBox="1"/>
          <p:nvPr/>
        </p:nvSpPr>
        <p:spPr>
          <a:xfrm>
            <a:off x="8192535" y="1917637"/>
            <a:ext cx="3211458" cy="830997"/>
          </a:xfrm>
          <a:prstGeom prst="rect">
            <a:avLst/>
          </a:prstGeom>
          <a:noFill/>
          <a:ln>
            <a:noFill/>
          </a:ln>
        </p:spPr>
        <p:txBody>
          <a:bodyPr vert="horz" wrap="square" lIns="0" tIns="0" rIns="0" bIns="0" rtlCol="0" anchor="ctr"/>
          <a:lstStyle/>
          <a:p>
            <a:pPr algn="l">
              <a:lnSpc>
                <a:spcPct val="100000"/>
              </a:lnSpc>
            </a:pPr>
            <a:r>
              <a:rPr kumimoji="1" lang="en-US" altLang="zh-CN" sz="3200">
                <a:ln w="12700">
                  <a:noFill/>
                </a:ln>
                <a:solidFill>
                  <a:srgbClr val="E56F01">
                    <a:alpha val="100000"/>
                  </a:srgbClr>
                </a:solidFill>
                <a:latin typeface="Source Han Sans"/>
                <a:ea typeface="Source Han Sans"/>
                <a:cs typeface="Source Han Sans"/>
              </a:rPr>
              <a:t>2.模型架构</a:t>
            </a:r>
            <a:endParaRPr kumimoji="1" lang="zh-CN" altLang="en-US"/>
          </a:p>
        </p:txBody>
      </p:sp>
      <p:sp>
        <p:nvSpPr>
          <p:cNvPr id="17" name="标题 1"/>
          <p:cNvSpPr txBox="1"/>
          <p:nvPr/>
        </p:nvSpPr>
        <p:spPr>
          <a:xfrm>
            <a:off x="1824080" y="3537121"/>
            <a:ext cx="644987" cy="371553"/>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ahLst/>
            <a:cxn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60000"/>
                  <a:lumOff val="40000"/>
                  <a:alpha val="56000"/>
                </a:schemeClr>
              </a:gs>
              <a:gs pos="100000">
                <a:schemeClr val="accent2">
                  <a:alpha val="47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a:off x="7361140" y="3537121"/>
            <a:ext cx="644987" cy="371553"/>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ahLst/>
            <a:cxn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60000"/>
                  <a:lumOff val="40000"/>
                  <a:alpha val="56000"/>
                </a:schemeClr>
              </a:gs>
              <a:gs pos="100000">
                <a:schemeClr val="accent2">
                  <a:alpha val="47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19" name="标题 1"/>
          <p:cNvSpPr txBox="1"/>
          <p:nvPr/>
        </p:nvSpPr>
        <p:spPr>
          <a:xfrm>
            <a:off x="775307" y="3307399"/>
            <a:ext cx="9906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6350">
                  <a:solidFill>
                    <a:srgbClr val="89C700">
                      <a:alpha val="100000"/>
                    </a:srgbClr>
                  </a:solidFill>
                </a:ln>
                <a:solidFill>
                  <a:srgbClr val="000000">
                    <a:alpha val="100000"/>
                  </a:srgbClr>
                </a:solidFill>
                <a:latin typeface="Source Han Sans"/>
                <a:ea typeface="Source Han Sans"/>
                <a:cs typeface="Source Han Sans"/>
              </a:rPr>
              <a:t>03</a:t>
            </a:r>
            <a:endParaRPr kumimoji="1" lang="zh-CN" altLang="en-US"/>
          </a:p>
        </p:txBody>
      </p:sp>
      <p:sp>
        <p:nvSpPr>
          <p:cNvPr id="20" name="标题 1"/>
          <p:cNvSpPr txBox="1"/>
          <p:nvPr/>
        </p:nvSpPr>
        <p:spPr>
          <a:xfrm>
            <a:off x="2655475" y="3291838"/>
            <a:ext cx="3211458" cy="830997"/>
          </a:xfrm>
          <a:prstGeom prst="rect">
            <a:avLst/>
          </a:prstGeom>
          <a:noFill/>
          <a:ln>
            <a:noFill/>
          </a:ln>
        </p:spPr>
        <p:txBody>
          <a:bodyPr vert="horz" wrap="square" lIns="0" tIns="0" rIns="0" bIns="0" rtlCol="0" anchor="ctr"/>
          <a:lstStyle/>
          <a:p>
            <a:pPr algn="l">
              <a:lnSpc>
                <a:spcPct val="100000"/>
              </a:lnSpc>
            </a:pPr>
            <a:r>
              <a:rPr kumimoji="1" lang="en-US" altLang="zh-CN" sz="3200">
                <a:ln w="12700">
                  <a:noFill/>
                </a:ln>
                <a:solidFill>
                  <a:srgbClr val="E56F01">
                    <a:alpha val="100000"/>
                  </a:srgbClr>
                </a:solidFill>
                <a:latin typeface="Source Han Sans"/>
                <a:ea typeface="Source Han Sans"/>
                <a:cs typeface="Source Han Sans"/>
              </a:rPr>
              <a:t>3.训练与测试</a:t>
            </a:r>
            <a:endParaRPr kumimoji="1" lang="zh-CN" altLang="en-US"/>
          </a:p>
        </p:txBody>
      </p:sp>
      <p:sp>
        <p:nvSpPr>
          <p:cNvPr id="21" name="标题 1"/>
          <p:cNvSpPr txBox="1"/>
          <p:nvPr/>
        </p:nvSpPr>
        <p:spPr>
          <a:xfrm>
            <a:off x="6312367" y="3307399"/>
            <a:ext cx="9906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6350">
                  <a:solidFill>
                    <a:srgbClr val="89C700">
                      <a:alpha val="100000"/>
                    </a:srgbClr>
                  </a:solidFill>
                </a:ln>
                <a:solidFill>
                  <a:srgbClr val="000000">
                    <a:alpha val="100000"/>
                  </a:srgbClr>
                </a:solidFill>
                <a:latin typeface="Source Han Sans"/>
                <a:ea typeface="Source Han Sans"/>
                <a:cs typeface="Source Han Sans"/>
              </a:rPr>
              <a:t>04</a:t>
            </a:r>
            <a:endParaRPr kumimoji="1" lang="zh-CN" altLang="en-US"/>
          </a:p>
        </p:txBody>
      </p:sp>
      <p:sp>
        <p:nvSpPr>
          <p:cNvPr id="22" name="标题 1"/>
          <p:cNvSpPr txBox="1"/>
          <p:nvPr/>
        </p:nvSpPr>
        <p:spPr>
          <a:xfrm>
            <a:off x="8192535" y="3291838"/>
            <a:ext cx="3211458" cy="830997"/>
          </a:xfrm>
          <a:prstGeom prst="rect">
            <a:avLst/>
          </a:prstGeom>
          <a:noFill/>
          <a:ln>
            <a:noFill/>
          </a:ln>
        </p:spPr>
        <p:txBody>
          <a:bodyPr vert="horz" wrap="square" lIns="0" tIns="0" rIns="0" bIns="0" rtlCol="0" anchor="ctr"/>
          <a:lstStyle/>
          <a:p>
            <a:pPr algn="l">
              <a:lnSpc>
                <a:spcPct val="100000"/>
              </a:lnSpc>
            </a:pPr>
            <a:r>
              <a:rPr kumimoji="1" lang="en-US" altLang="zh-CN" sz="3200">
                <a:ln w="12700">
                  <a:noFill/>
                </a:ln>
                <a:solidFill>
                  <a:srgbClr val="E56F01">
                    <a:alpha val="100000"/>
                  </a:srgbClr>
                </a:solidFill>
                <a:latin typeface="Source Han Sans"/>
                <a:ea typeface="Source Han Sans"/>
                <a:cs typeface="Source Han Sans"/>
              </a:rPr>
              <a:t>4.性能评估</a:t>
            </a:r>
            <a:endParaRPr kumimoji="1" lang="zh-CN" altLang="en-US"/>
          </a:p>
        </p:txBody>
      </p:sp>
      <p:sp>
        <p:nvSpPr>
          <p:cNvPr id="23" name="标题 1"/>
          <p:cNvSpPr txBox="1"/>
          <p:nvPr/>
        </p:nvSpPr>
        <p:spPr>
          <a:xfrm>
            <a:off x="3358739" y="1032362"/>
            <a:ext cx="5461000" cy="508000"/>
          </a:xfrm>
          <a:prstGeom prst="rect">
            <a:avLst/>
          </a:prstGeom>
          <a:noFill/>
          <a:ln>
            <a:noFill/>
          </a:ln>
        </p:spPr>
        <p:txBody>
          <a:bodyPr vert="horz" wrap="square" lIns="0" tIns="0" rIns="0" bIns="0" rtlCol="0" anchor="t">
            <a:spAutoFit/>
          </a:bodyPr>
          <a:lstStyle/>
          <a:p>
            <a:pPr algn="ctr">
              <a:lnSpc>
                <a:spcPct val="100000"/>
              </a:lnSpc>
            </a:pPr>
            <a:r>
              <a:rPr kumimoji="1" lang="en-US" altLang="zh-CN" sz="4000">
                <a:ln w="6350">
                  <a:solidFill>
                    <a:srgbClr val="89C700">
                      <a:alpha val="100000"/>
                    </a:srgbClr>
                  </a:solidFill>
                </a:ln>
                <a:solidFill>
                  <a:srgbClr val="000000">
                    <a:alpha val="100000"/>
                  </a:srgbClr>
                </a:solidFill>
                <a:latin typeface="Source Han Sans"/>
                <a:ea typeface="Source Han Sans"/>
                <a:cs typeface="Source Han Sans"/>
              </a:rPr>
              <a:t>CONTENTS</a:t>
            </a:r>
            <a:endParaRPr kumimoji="1" lang="zh-CN" altLang="en-US"/>
          </a:p>
        </p:txBody>
      </p:sp>
      <p:sp>
        <p:nvSpPr>
          <p:cNvPr id="24" name="标题 1"/>
          <p:cNvSpPr txBox="1"/>
          <p:nvPr/>
        </p:nvSpPr>
        <p:spPr>
          <a:xfrm>
            <a:off x="4410935" y="607873"/>
            <a:ext cx="3352800" cy="762000"/>
          </a:xfrm>
          <a:prstGeom prst="rect">
            <a:avLst/>
          </a:prstGeom>
          <a:noFill/>
          <a:ln>
            <a:noFill/>
          </a:ln>
        </p:spPr>
        <p:txBody>
          <a:bodyPr vert="horz" wrap="square" lIns="0" tIns="0" rIns="0" bIns="0" rtlCol="0" anchor="t">
            <a:spAutoFit/>
          </a:bodyPr>
          <a:lstStyle/>
          <a:p>
            <a:pPr algn="ctr">
              <a:lnSpc>
                <a:spcPct val="100000"/>
              </a:lnSpc>
            </a:pPr>
            <a:r>
              <a:rPr kumimoji="1" lang="en-US" altLang="zh-CN" sz="6000">
                <a:ln w="12700">
                  <a:noFill/>
                </a:ln>
                <a:solidFill>
                  <a:srgbClr val="E56F01">
                    <a:alpha val="100000"/>
                  </a:srgbClr>
                </a:solidFill>
                <a:latin typeface="Source Han Sans"/>
                <a:ea typeface="Source Han Sans"/>
                <a:cs typeface="Source Han Sans"/>
              </a:rPr>
              <a:t>目录</a:t>
            </a:r>
            <a:endParaRPr kumimoji="1" lang="zh-CN" altLang="en-US"/>
          </a:p>
        </p:txBody>
      </p:sp>
      <p:sp>
        <p:nvSpPr>
          <p:cNvPr id="25" name="标题 1"/>
          <p:cNvSpPr txBox="1"/>
          <p:nvPr/>
        </p:nvSpPr>
        <p:spPr>
          <a:xfrm>
            <a:off x="1824080" y="4911322"/>
            <a:ext cx="644987" cy="371553"/>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ahLst/>
            <a:cxn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60000"/>
                  <a:lumOff val="40000"/>
                  <a:alpha val="56000"/>
                </a:schemeClr>
              </a:gs>
              <a:gs pos="100000">
                <a:schemeClr val="accent2">
                  <a:alpha val="47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a:off x="775307" y="4681600"/>
            <a:ext cx="9906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6350">
                  <a:solidFill>
                    <a:srgbClr val="89C700">
                      <a:alpha val="100000"/>
                    </a:srgbClr>
                  </a:solidFill>
                </a:ln>
                <a:solidFill>
                  <a:srgbClr val="000000">
                    <a:alpha val="100000"/>
                  </a:srgbClr>
                </a:solidFill>
                <a:latin typeface="Source Han Sans"/>
                <a:ea typeface="Source Han Sans"/>
                <a:cs typeface="Source Han Sans"/>
              </a:rPr>
              <a:t>05</a:t>
            </a:r>
            <a:endParaRPr kumimoji="1" lang="zh-CN" altLang="en-US"/>
          </a:p>
        </p:txBody>
      </p:sp>
      <p:sp>
        <p:nvSpPr>
          <p:cNvPr id="27" name="标题 1"/>
          <p:cNvSpPr txBox="1"/>
          <p:nvPr/>
        </p:nvSpPr>
        <p:spPr>
          <a:xfrm>
            <a:off x="2655475" y="4666039"/>
            <a:ext cx="3211458" cy="830997"/>
          </a:xfrm>
          <a:prstGeom prst="rect">
            <a:avLst/>
          </a:prstGeom>
          <a:noFill/>
          <a:ln>
            <a:noFill/>
          </a:ln>
        </p:spPr>
        <p:txBody>
          <a:bodyPr vert="horz" wrap="square" lIns="0" tIns="0" rIns="0" bIns="0" rtlCol="0" anchor="ctr"/>
          <a:lstStyle/>
          <a:p>
            <a:pPr algn="l">
              <a:lnSpc>
                <a:spcPct val="100000"/>
              </a:lnSpc>
            </a:pPr>
            <a:r>
              <a:rPr kumimoji="1" lang="en-US" altLang="zh-CN" sz="3200">
                <a:ln w="12700">
                  <a:noFill/>
                </a:ln>
                <a:solidFill>
                  <a:srgbClr val="E56F01">
                    <a:alpha val="100000"/>
                  </a:srgbClr>
                </a:solidFill>
                <a:latin typeface="Source Han Sans"/>
                <a:ea typeface="Source Han Sans"/>
                <a:cs typeface="Source Han Sans"/>
              </a:rPr>
              <a:t>5.项目总结与展望</a:t>
            </a: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2982008" y="5318820"/>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7590688" y="1787145"/>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ahLst/>
            <a:cxn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flipH="1">
            <a:off x="1" y="4573"/>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ahLst/>
            <a:cxn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a:off x="1294820" y="-123245"/>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ahLst/>
            <a:cxn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1612110" y="6200083"/>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ahLst/>
            <a:cxn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307932" y="5265977"/>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ahLst/>
            <a:cxn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8169848" y="128029"/>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6411035" y="6051330"/>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ahLst/>
            <a:cxn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4527951" y="6264624"/>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flipH="1">
            <a:off x="794315" y="2393224"/>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544953" y="373933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图片 12"/>
          <p:cNvPicPr>
            <a:picLocks noChangeAspect="1"/>
          </p:cNvPicPr>
          <p:nvPr/>
        </p:nvPicPr>
        <p:blipFill>
          <a:blip r:embed="rId2">
            <a:alphaModFix/>
          </a:blip>
          <a:srcRect/>
          <a:stretch>
            <a:fillRect/>
          </a:stretch>
        </p:blipFill>
        <p:spPr>
          <a:xfrm>
            <a:off x="3568960" y="5756591"/>
            <a:ext cx="1264298" cy="842865"/>
          </a:xfrm>
          <a:prstGeom prst="rect">
            <a:avLst/>
          </a:prstGeom>
          <a:noFill/>
          <a:ln>
            <a:noFill/>
          </a:ln>
        </p:spPr>
      </p:pic>
      <p:sp>
        <p:nvSpPr>
          <p:cNvPr id="14" name="标题 1"/>
          <p:cNvSpPr txBox="1"/>
          <p:nvPr/>
        </p:nvSpPr>
        <p:spPr>
          <a:xfrm flipV="1">
            <a:off x="5565476" y="4572"/>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flipH="1">
            <a:off x="11674865" y="4572"/>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ahLst/>
            <a:cxn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8070731" y="6309789"/>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ahLst/>
            <a:cxn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flipH="1" flipV="1">
            <a:off x="10680677" y="1127826"/>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nvSpPr>
        <p:spPr>
          <a:xfrm rot="5400000">
            <a:off x="-462677" y="474954"/>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ahLst/>
            <a:cxn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16200000">
            <a:off x="10588878" y="4536257"/>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0" name="标题 1"/>
          <p:cNvSpPr txBox="1"/>
          <p:nvPr/>
        </p:nvSpPr>
        <p:spPr>
          <a:xfrm flipV="1">
            <a:off x="4335144" y="9145"/>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flipH="1" flipV="1">
            <a:off x="2132478" y="1492905"/>
            <a:ext cx="7812284" cy="3922279"/>
          </a:xfrm>
          <a:prstGeom prst="rect">
            <a:avLst/>
          </a:prstGeom>
          <a:solidFill>
            <a:schemeClr val="accent3"/>
          </a:solidFill>
          <a:ln w="254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flipH="1" flipV="1">
            <a:off x="2234538" y="1597876"/>
            <a:ext cx="7812284" cy="3922279"/>
          </a:xfrm>
          <a:prstGeom prst="rect">
            <a:avLst/>
          </a:prstGeom>
          <a:solidFill>
            <a:schemeClr val="bg1"/>
          </a:solidFill>
          <a:ln w="28575"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flipH="1">
            <a:off x="5028467" y="146227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flipH="1">
            <a:off x="2918680" y="4810614"/>
            <a:ext cx="6444000" cy="473028"/>
          </a:xfrm>
          <a:prstGeom prst="roundRect">
            <a:avLst>
              <a:gd name="adj" fmla="val 50000"/>
            </a:avLst>
          </a:prstGeom>
          <a:solidFill>
            <a:schemeClr val="accent2">
              <a:lumMod val="60000"/>
              <a:lumOff val="40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5285945" y="162535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3126019" y="3035593"/>
            <a:ext cx="6029322" cy="1697806"/>
          </a:xfrm>
          <a:prstGeom prst="rect">
            <a:avLst/>
          </a:prstGeom>
          <a:noFill/>
          <a:ln w="12700" cap="sq">
            <a:noFill/>
            <a:miter/>
          </a:ln>
        </p:spPr>
        <p:txBody>
          <a:bodyPr vert="horz" wrap="square" lIns="91440" tIns="45720" rIns="91440" bIns="45720" rtlCol="0" anchor="ctr"/>
          <a:lstStyle/>
          <a:p>
            <a:pPr algn="ctr">
              <a:lnSpc>
                <a:spcPct val="130000"/>
              </a:lnSpc>
            </a:pPr>
            <a:r>
              <a:rPr kumimoji="1" lang="en-US" altLang="zh-CN" sz="4400">
                <a:ln w="12700">
                  <a:noFill/>
                </a:ln>
                <a:solidFill>
                  <a:srgbClr val="E56F01">
                    <a:alpha val="100000"/>
                  </a:srgbClr>
                </a:solidFill>
                <a:latin typeface="OPPOSans H"/>
                <a:ea typeface="OPPOSans H"/>
                <a:cs typeface="OPPOSans H"/>
              </a:rPr>
              <a:t>1.项目概述</a:t>
            </a:r>
            <a:endParaRPr kumimoji="1" lang="zh-CN" altLang="en-US"/>
          </a:p>
        </p:txBody>
      </p:sp>
      <p:sp>
        <p:nvSpPr>
          <p:cNvPr id="27" name="标题 1"/>
          <p:cNvSpPr txBox="1"/>
          <p:nvPr/>
        </p:nvSpPr>
        <p:spPr>
          <a:xfrm>
            <a:off x="5418983" y="905534"/>
            <a:ext cx="1354033" cy="2052731"/>
          </a:xfrm>
          <a:prstGeom prst="rect">
            <a:avLst/>
          </a:prstGeom>
          <a:noFill/>
          <a:ln>
            <a:noFill/>
          </a:ln>
        </p:spPr>
        <p:txBody>
          <a:bodyPr vert="horz" wrap="square" lIns="91440" tIns="45720" rIns="91440" bIns="45720" rtlCol="0" anchor="b"/>
          <a:lstStyle/>
          <a:p>
            <a:pPr algn="ctr">
              <a:lnSpc>
                <a:spcPct val="100000"/>
              </a:lnSpc>
            </a:pPr>
            <a:r>
              <a:rPr kumimoji="1" lang="en-US" altLang="zh-CN" sz="5400">
                <a:ln w="12700">
                  <a:noFill/>
                </a:ln>
                <a:solidFill>
                  <a:srgbClr val="262626">
                    <a:alpha val="100000"/>
                  </a:srgbClr>
                </a:solidFill>
                <a:latin typeface="OPPOSans H"/>
                <a:ea typeface="OPPOSans H"/>
                <a:cs typeface="OPPOSans H"/>
              </a:rPr>
              <a:t>01</a:t>
            </a:r>
            <a:endParaRPr kumimoji="1" lang="zh-CN" altLang="en-US"/>
          </a:p>
        </p:txBody>
      </p:sp>
      <p:sp>
        <p:nvSpPr>
          <p:cNvPr id="28" name="标题 1"/>
          <p:cNvSpPr txBox="1"/>
          <p:nvPr/>
        </p:nvSpPr>
        <p:spPr>
          <a:xfrm>
            <a:off x="3855853" y="4901193"/>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29" name="标题 1"/>
          <p:cNvSpPr txBox="1"/>
          <p:nvPr/>
        </p:nvSpPr>
        <p:spPr>
          <a:xfrm rot="787784">
            <a:off x="1412091" y="3789097"/>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rot="787784">
            <a:off x="9082760" y="1975181"/>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flipV="1">
            <a:off x="1591008" y="928863"/>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a:off x="9298371" y="4512174"/>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33" name="标题 1"/>
          <p:cNvCxnSpPr/>
          <p:nvPr/>
        </p:nvCxnSpPr>
        <p:spPr>
          <a:xfrm>
            <a:off x="3126019" y="5042358"/>
            <a:ext cx="1707239" cy="0"/>
          </a:xfrm>
          <a:prstGeom prst="line">
            <a:avLst/>
          </a:prstGeom>
          <a:noFill/>
          <a:ln w="6350" cap="sq">
            <a:solidFill>
              <a:schemeClr val="bg1"/>
            </a:solidFill>
            <a:miter/>
          </a:ln>
        </p:spPr>
      </p:cxnSp>
      <p:cxnSp>
        <p:nvCxnSpPr>
          <p:cNvPr id="34" name="标题 1"/>
          <p:cNvCxnSpPr/>
          <p:nvPr/>
        </p:nvCxnSpPr>
        <p:spPr>
          <a:xfrm>
            <a:off x="7448102" y="5042358"/>
            <a:ext cx="1707239" cy="0"/>
          </a:xfrm>
          <a:prstGeom prst="line">
            <a:avLst/>
          </a:prstGeom>
          <a:noFill/>
          <a:ln w="6350" cap="sq">
            <a:solidFill>
              <a:schemeClr val="bg1"/>
            </a:solidFill>
            <a:miter/>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248324" y="1307480"/>
            <a:ext cx="8950544" cy="1345021"/>
          </a:xfrm>
          <a:prstGeom prst="roundRect">
            <a:avLst>
              <a:gd name="adj" fmla="val 8527"/>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993132" y="1230880"/>
            <a:ext cx="1730022" cy="1498220"/>
          </a:xfrm>
          <a:custGeom>
            <a:avLst/>
            <a:gdLst>
              <a:gd name="connsiteX0" fmla="*/ 354270 w 2454443"/>
              <a:gd name="connsiteY0" fmla="*/ 0 h 2125579"/>
              <a:gd name="connsiteX1" fmla="*/ 733926 w 2454443"/>
              <a:gd name="connsiteY1" fmla="*/ 0 h 2125579"/>
              <a:gd name="connsiteX2" fmla="*/ 1062790 w 2454443"/>
              <a:gd name="connsiteY2" fmla="*/ 328864 h 2125579"/>
              <a:gd name="connsiteX3" fmla="*/ 1391654 w 2454443"/>
              <a:gd name="connsiteY3" fmla="*/ 0 h 2125579"/>
              <a:gd name="connsiteX4" fmla="*/ 1771309 w 2454443"/>
              <a:gd name="connsiteY4" fmla="*/ 0 h 2125579"/>
              <a:gd name="connsiteX5" fmla="*/ 2125579 w 2454443"/>
              <a:gd name="connsiteY5" fmla="*/ 354270 h 2125579"/>
              <a:gd name="connsiteX6" fmla="*/ 2125579 w 2454443"/>
              <a:gd name="connsiteY6" fmla="*/ 733926 h 2125579"/>
              <a:gd name="connsiteX7" fmla="*/ 2454443 w 2454443"/>
              <a:gd name="connsiteY7" fmla="*/ 1062790 h 2125579"/>
              <a:gd name="connsiteX8" fmla="*/ 2125579 w 2454443"/>
              <a:gd name="connsiteY8" fmla="*/ 1391654 h 2125579"/>
              <a:gd name="connsiteX9" fmla="*/ 2125579 w 2454443"/>
              <a:gd name="connsiteY9" fmla="*/ 1771309 h 2125579"/>
              <a:gd name="connsiteX10" fmla="*/ 1771309 w 2454443"/>
              <a:gd name="connsiteY10" fmla="*/ 2125579 h 2125579"/>
              <a:gd name="connsiteX11" fmla="*/ 354270 w 2454443"/>
              <a:gd name="connsiteY11" fmla="*/ 2125579 h 2125579"/>
              <a:gd name="connsiteX12" fmla="*/ 0 w 2454443"/>
              <a:gd name="connsiteY12" fmla="*/ 1771309 h 2125579"/>
              <a:gd name="connsiteX13" fmla="*/ 0 w 2454443"/>
              <a:gd name="connsiteY13" fmla="*/ 354270 h 2125579"/>
              <a:gd name="connsiteX14" fmla="*/ 354270 w 2454443"/>
              <a:gd name="connsiteY14" fmla="*/ 0 h 2125579"/>
            </a:gdLst>
            <a:ahLst/>
            <a:cxnLst/>
            <a:rect l="l" t="t" r="r" b="b"/>
            <a:pathLst>
              <a:path w="2454443" h="2125579">
                <a:moveTo>
                  <a:pt x="354270" y="0"/>
                </a:moveTo>
                <a:lnTo>
                  <a:pt x="733926" y="0"/>
                </a:lnTo>
                <a:cubicBezTo>
                  <a:pt x="733926" y="181627"/>
                  <a:pt x="881163" y="328864"/>
                  <a:pt x="1062790" y="328864"/>
                </a:cubicBezTo>
                <a:cubicBezTo>
                  <a:pt x="1244417" y="328864"/>
                  <a:pt x="1391654" y="181627"/>
                  <a:pt x="1391654" y="0"/>
                </a:cubicBezTo>
                <a:lnTo>
                  <a:pt x="1771309" y="0"/>
                </a:lnTo>
                <a:cubicBezTo>
                  <a:pt x="1966967" y="0"/>
                  <a:pt x="2125579" y="158612"/>
                  <a:pt x="2125579" y="354270"/>
                </a:cubicBezTo>
                <a:lnTo>
                  <a:pt x="2125579" y="733926"/>
                </a:lnTo>
                <a:cubicBezTo>
                  <a:pt x="2307206" y="733926"/>
                  <a:pt x="2454443" y="881163"/>
                  <a:pt x="2454443" y="1062790"/>
                </a:cubicBezTo>
                <a:cubicBezTo>
                  <a:pt x="2454443" y="1244417"/>
                  <a:pt x="2307206" y="1391654"/>
                  <a:pt x="2125579" y="1391654"/>
                </a:cubicBezTo>
                <a:lnTo>
                  <a:pt x="2125579" y="1771309"/>
                </a:lnTo>
                <a:cubicBezTo>
                  <a:pt x="2125579" y="1966967"/>
                  <a:pt x="1966967" y="2125579"/>
                  <a:pt x="1771309" y="2125579"/>
                </a:cubicBezTo>
                <a:lnTo>
                  <a:pt x="354270" y="2125579"/>
                </a:lnTo>
                <a:cubicBezTo>
                  <a:pt x="158612" y="2125579"/>
                  <a:pt x="0" y="1966967"/>
                  <a:pt x="0" y="1771309"/>
                </a:cubicBezTo>
                <a:lnTo>
                  <a:pt x="0" y="354270"/>
                </a:lnTo>
                <a:cubicBezTo>
                  <a:pt x="0" y="158612"/>
                  <a:pt x="158612" y="0"/>
                  <a:pt x="354270"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454974" y="1733786"/>
            <a:ext cx="562442" cy="492408"/>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2964318" y="1865542"/>
            <a:ext cx="7980549" cy="665800"/>
          </a:xfrm>
          <a:prstGeom prst="rect">
            <a:avLst/>
          </a:prstGeom>
          <a:noFill/>
          <a:ln>
            <a:noFill/>
          </a:ln>
        </p:spPr>
        <p:txBody>
          <a:bodyPr vert="horz" wrap="square" lIns="0" tIns="0" rIns="0" bIns="0" rtlCol="0" anchor="t"/>
          <a:lstStyle/>
          <a:p>
            <a:pPr algn="l">
              <a:lnSpc>
                <a:spcPct val="150000"/>
              </a:lnSpc>
            </a:pPr>
            <a:r>
              <a:rPr kumimoji="1" lang="en-US" altLang="zh-CN" sz="996">
                <a:ln w="12700">
                  <a:noFill/>
                </a:ln>
                <a:solidFill>
                  <a:srgbClr val="262626">
                    <a:alpha val="100000"/>
                  </a:srgbClr>
                </a:solidFill>
                <a:latin typeface="Source Han Sans"/>
                <a:ea typeface="Source Han Sans"/>
                <a:cs typeface="Source Han Sans"/>
              </a:rPr>
              <a:t>图像分割是计算机视觉中的关键技术，用于将图像划分为多个部分或对象，以便进行进一步分析和处理。
随着深度学习的发展，基于卷积神经网络的图像分割方法取得了显著进展，BASNet是其中的优秀代表。</a:t>
            </a:r>
            <a:endParaRPr kumimoji="1" lang="zh-CN" altLang="en-US"/>
          </a:p>
        </p:txBody>
      </p:sp>
      <p:sp>
        <p:nvSpPr>
          <p:cNvPr id="7" name="标题 1"/>
          <p:cNvSpPr txBox="1"/>
          <p:nvPr/>
        </p:nvSpPr>
        <p:spPr>
          <a:xfrm>
            <a:off x="2248324" y="2959690"/>
            <a:ext cx="8945479" cy="1345021"/>
          </a:xfrm>
          <a:prstGeom prst="roundRect">
            <a:avLst>
              <a:gd name="adj" fmla="val 8527"/>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993132" y="2883090"/>
            <a:ext cx="1730022" cy="1498220"/>
          </a:xfrm>
          <a:custGeom>
            <a:avLst/>
            <a:gdLst>
              <a:gd name="connsiteX0" fmla="*/ 354270 w 2454443"/>
              <a:gd name="connsiteY0" fmla="*/ 0 h 2125579"/>
              <a:gd name="connsiteX1" fmla="*/ 733926 w 2454443"/>
              <a:gd name="connsiteY1" fmla="*/ 0 h 2125579"/>
              <a:gd name="connsiteX2" fmla="*/ 1062790 w 2454443"/>
              <a:gd name="connsiteY2" fmla="*/ 328864 h 2125579"/>
              <a:gd name="connsiteX3" fmla="*/ 1391654 w 2454443"/>
              <a:gd name="connsiteY3" fmla="*/ 0 h 2125579"/>
              <a:gd name="connsiteX4" fmla="*/ 1771309 w 2454443"/>
              <a:gd name="connsiteY4" fmla="*/ 0 h 2125579"/>
              <a:gd name="connsiteX5" fmla="*/ 2125579 w 2454443"/>
              <a:gd name="connsiteY5" fmla="*/ 354270 h 2125579"/>
              <a:gd name="connsiteX6" fmla="*/ 2125579 w 2454443"/>
              <a:gd name="connsiteY6" fmla="*/ 733926 h 2125579"/>
              <a:gd name="connsiteX7" fmla="*/ 2454443 w 2454443"/>
              <a:gd name="connsiteY7" fmla="*/ 1062790 h 2125579"/>
              <a:gd name="connsiteX8" fmla="*/ 2125579 w 2454443"/>
              <a:gd name="connsiteY8" fmla="*/ 1391654 h 2125579"/>
              <a:gd name="connsiteX9" fmla="*/ 2125579 w 2454443"/>
              <a:gd name="connsiteY9" fmla="*/ 1771309 h 2125579"/>
              <a:gd name="connsiteX10" fmla="*/ 1771309 w 2454443"/>
              <a:gd name="connsiteY10" fmla="*/ 2125579 h 2125579"/>
              <a:gd name="connsiteX11" fmla="*/ 354270 w 2454443"/>
              <a:gd name="connsiteY11" fmla="*/ 2125579 h 2125579"/>
              <a:gd name="connsiteX12" fmla="*/ 0 w 2454443"/>
              <a:gd name="connsiteY12" fmla="*/ 1771309 h 2125579"/>
              <a:gd name="connsiteX13" fmla="*/ 0 w 2454443"/>
              <a:gd name="connsiteY13" fmla="*/ 354270 h 2125579"/>
              <a:gd name="connsiteX14" fmla="*/ 354270 w 2454443"/>
              <a:gd name="connsiteY14" fmla="*/ 0 h 2125579"/>
            </a:gdLst>
            <a:ahLst/>
            <a:cxnLst/>
            <a:rect l="l" t="t" r="r" b="b"/>
            <a:pathLst>
              <a:path w="2454443" h="2125579">
                <a:moveTo>
                  <a:pt x="354270" y="0"/>
                </a:moveTo>
                <a:lnTo>
                  <a:pt x="733926" y="0"/>
                </a:lnTo>
                <a:cubicBezTo>
                  <a:pt x="733926" y="181627"/>
                  <a:pt x="881163" y="328864"/>
                  <a:pt x="1062790" y="328864"/>
                </a:cubicBezTo>
                <a:cubicBezTo>
                  <a:pt x="1244417" y="328864"/>
                  <a:pt x="1391654" y="181627"/>
                  <a:pt x="1391654" y="0"/>
                </a:cubicBezTo>
                <a:lnTo>
                  <a:pt x="1771309" y="0"/>
                </a:lnTo>
                <a:cubicBezTo>
                  <a:pt x="1966967" y="0"/>
                  <a:pt x="2125579" y="158612"/>
                  <a:pt x="2125579" y="354270"/>
                </a:cubicBezTo>
                <a:lnTo>
                  <a:pt x="2125579" y="733926"/>
                </a:lnTo>
                <a:cubicBezTo>
                  <a:pt x="2307206" y="733926"/>
                  <a:pt x="2454443" y="881163"/>
                  <a:pt x="2454443" y="1062790"/>
                </a:cubicBezTo>
                <a:cubicBezTo>
                  <a:pt x="2454443" y="1244417"/>
                  <a:pt x="2307206" y="1391654"/>
                  <a:pt x="2125579" y="1391654"/>
                </a:cubicBezTo>
                <a:lnTo>
                  <a:pt x="2125579" y="1771309"/>
                </a:lnTo>
                <a:cubicBezTo>
                  <a:pt x="2125579" y="1966967"/>
                  <a:pt x="1966967" y="2125579"/>
                  <a:pt x="1771309" y="2125579"/>
                </a:cubicBezTo>
                <a:lnTo>
                  <a:pt x="354270" y="2125579"/>
                </a:lnTo>
                <a:cubicBezTo>
                  <a:pt x="158612" y="2125579"/>
                  <a:pt x="0" y="1966967"/>
                  <a:pt x="0" y="1771309"/>
                </a:cubicBezTo>
                <a:lnTo>
                  <a:pt x="0" y="354270"/>
                </a:lnTo>
                <a:cubicBezTo>
                  <a:pt x="0" y="158612"/>
                  <a:pt x="158612" y="0"/>
                  <a:pt x="354270" y="0"/>
                </a:cubicBez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1454974" y="3377241"/>
            <a:ext cx="562442" cy="509918"/>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2964318" y="3520864"/>
            <a:ext cx="7978967" cy="66580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BASNet广泛应用于医学图像分析、目标检测、视频处理等领域，能够有效提取图像中的显著性目标。
在医学图像分割中，BASNet可用于分割肿瘤、器官等结构，为疾病诊断和治疗提供重要依据。</a:t>
            </a:r>
            <a:endParaRPr kumimoji="1" lang="zh-CN" altLang="en-US"/>
          </a:p>
        </p:txBody>
      </p:sp>
      <p:sp>
        <p:nvSpPr>
          <p:cNvPr id="11" name="标题 1"/>
          <p:cNvSpPr txBox="1"/>
          <p:nvPr/>
        </p:nvSpPr>
        <p:spPr>
          <a:xfrm>
            <a:off x="2248324" y="4611900"/>
            <a:ext cx="8950544" cy="1345021"/>
          </a:xfrm>
          <a:prstGeom prst="roundRect">
            <a:avLst>
              <a:gd name="adj" fmla="val 8527"/>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993132" y="4535300"/>
            <a:ext cx="1730022" cy="1498220"/>
          </a:xfrm>
          <a:custGeom>
            <a:avLst/>
            <a:gdLst>
              <a:gd name="connsiteX0" fmla="*/ 354270 w 2454443"/>
              <a:gd name="connsiteY0" fmla="*/ 0 h 2125579"/>
              <a:gd name="connsiteX1" fmla="*/ 733926 w 2454443"/>
              <a:gd name="connsiteY1" fmla="*/ 0 h 2125579"/>
              <a:gd name="connsiteX2" fmla="*/ 1062790 w 2454443"/>
              <a:gd name="connsiteY2" fmla="*/ 328864 h 2125579"/>
              <a:gd name="connsiteX3" fmla="*/ 1391654 w 2454443"/>
              <a:gd name="connsiteY3" fmla="*/ 0 h 2125579"/>
              <a:gd name="connsiteX4" fmla="*/ 1771309 w 2454443"/>
              <a:gd name="connsiteY4" fmla="*/ 0 h 2125579"/>
              <a:gd name="connsiteX5" fmla="*/ 2125579 w 2454443"/>
              <a:gd name="connsiteY5" fmla="*/ 354270 h 2125579"/>
              <a:gd name="connsiteX6" fmla="*/ 2125579 w 2454443"/>
              <a:gd name="connsiteY6" fmla="*/ 733926 h 2125579"/>
              <a:gd name="connsiteX7" fmla="*/ 2454443 w 2454443"/>
              <a:gd name="connsiteY7" fmla="*/ 1062790 h 2125579"/>
              <a:gd name="connsiteX8" fmla="*/ 2125579 w 2454443"/>
              <a:gd name="connsiteY8" fmla="*/ 1391654 h 2125579"/>
              <a:gd name="connsiteX9" fmla="*/ 2125579 w 2454443"/>
              <a:gd name="connsiteY9" fmla="*/ 1771309 h 2125579"/>
              <a:gd name="connsiteX10" fmla="*/ 1771309 w 2454443"/>
              <a:gd name="connsiteY10" fmla="*/ 2125579 h 2125579"/>
              <a:gd name="connsiteX11" fmla="*/ 354270 w 2454443"/>
              <a:gd name="connsiteY11" fmla="*/ 2125579 h 2125579"/>
              <a:gd name="connsiteX12" fmla="*/ 0 w 2454443"/>
              <a:gd name="connsiteY12" fmla="*/ 1771309 h 2125579"/>
              <a:gd name="connsiteX13" fmla="*/ 0 w 2454443"/>
              <a:gd name="connsiteY13" fmla="*/ 354270 h 2125579"/>
              <a:gd name="connsiteX14" fmla="*/ 354270 w 2454443"/>
              <a:gd name="connsiteY14" fmla="*/ 0 h 2125579"/>
            </a:gdLst>
            <a:ahLst/>
            <a:cxnLst/>
            <a:rect l="l" t="t" r="r" b="b"/>
            <a:pathLst>
              <a:path w="2454443" h="2125579">
                <a:moveTo>
                  <a:pt x="354270" y="0"/>
                </a:moveTo>
                <a:lnTo>
                  <a:pt x="733926" y="0"/>
                </a:lnTo>
                <a:cubicBezTo>
                  <a:pt x="733926" y="181627"/>
                  <a:pt x="881163" y="328864"/>
                  <a:pt x="1062790" y="328864"/>
                </a:cubicBezTo>
                <a:cubicBezTo>
                  <a:pt x="1244417" y="328864"/>
                  <a:pt x="1391654" y="181627"/>
                  <a:pt x="1391654" y="0"/>
                </a:cubicBezTo>
                <a:lnTo>
                  <a:pt x="1771309" y="0"/>
                </a:lnTo>
                <a:cubicBezTo>
                  <a:pt x="1966967" y="0"/>
                  <a:pt x="2125579" y="158612"/>
                  <a:pt x="2125579" y="354270"/>
                </a:cubicBezTo>
                <a:lnTo>
                  <a:pt x="2125579" y="733926"/>
                </a:lnTo>
                <a:cubicBezTo>
                  <a:pt x="2307206" y="733926"/>
                  <a:pt x="2454443" y="881163"/>
                  <a:pt x="2454443" y="1062790"/>
                </a:cubicBezTo>
                <a:cubicBezTo>
                  <a:pt x="2454443" y="1244417"/>
                  <a:pt x="2307206" y="1391654"/>
                  <a:pt x="2125579" y="1391654"/>
                </a:cubicBezTo>
                <a:lnTo>
                  <a:pt x="2125579" y="1771309"/>
                </a:lnTo>
                <a:cubicBezTo>
                  <a:pt x="2125579" y="1966967"/>
                  <a:pt x="1966967" y="2125579"/>
                  <a:pt x="1771309" y="2125579"/>
                </a:cubicBezTo>
                <a:lnTo>
                  <a:pt x="354270" y="2125579"/>
                </a:lnTo>
                <a:cubicBezTo>
                  <a:pt x="158612" y="2125579"/>
                  <a:pt x="0" y="1966967"/>
                  <a:pt x="0" y="1771309"/>
                </a:cubicBezTo>
                <a:lnTo>
                  <a:pt x="0" y="354270"/>
                </a:lnTo>
                <a:cubicBezTo>
                  <a:pt x="0" y="158612"/>
                  <a:pt x="158612" y="0"/>
                  <a:pt x="354270"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454974" y="5019353"/>
            <a:ext cx="562442" cy="53011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a:off x="2964318" y="5169962"/>
            <a:ext cx="7980549" cy="665800"/>
          </a:xfrm>
          <a:prstGeom prst="rect">
            <a:avLst/>
          </a:prstGeom>
          <a:noFill/>
          <a:ln>
            <a:noFill/>
          </a:ln>
        </p:spPr>
        <p:txBody>
          <a:bodyPr vert="horz" wrap="square" lIns="0" tIns="0" rIns="0" bIns="0" rtlCol="0" anchor="t"/>
          <a:lstStyle/>
          <a:p>
            <a:pPr algn="l">
              <a:lnSpc>
                <a:spcPct val="150000"/>
              </a:lnSpc>
            </a:pPr>
            <a:r>
              <a:rPr kumimoji="1" lang="en-US" altLang="zh-CN" sz="996">
                <a:ln w="12700">
                  <a:noFill/>
                </a:ln>
                <a:solidFill>
                  <a:srgbClr val="262626">
                    <a:alpha val="100000"/>
                  </a:srgbClr>
                </a:solidFill>
                <a:latin typeface="Source Han Sans"/>
                <a:ea typeface="Source Han Sans"/>
                <a:cs typeface="Source Han Sans"/>
              </a:rPr>
              <a:t>BASNet项目旨在开发一种高效的图像分割模型，通过创新的网络结构和优化算法，提高分割精度和效率。
该项目对于推动图像分割技术的发展和应用具有重要意义，为相关领域的研究和实践提供了新的思路和方法。</a:t>
            </a:r>
            <a:endParaRPr kumimoji="1" lang="zh-CN" altLang="en-US"/>
          </a:p>
        </p:txBody>
      </p:sp>
      <p:sp>
        <p:nvSpPr>
          <p:cNvPr id="15" name="标题 1"/>
          <p:cNvSpPr txBox="1"/>
          <p:nvPr/>
        </p:nvSpPr>
        <p:spPr>
          <a:xfrm>
            <a:off x="2951618" y="1408342"/>
            <a:ext cx="7980549" cy="38640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E56F01">
                    <a:alpha val="100000"/>
                  </a:srgbClr>
                </a:solidFill>
                <a:latin typeface="Source Han Sans CN Bold"/>
                <a:ea typeface="Source Han Sans CN Bold"/>
                <a:cs typeface="Source Han Sans CN Bold"/>
              </a:rPr>
              <a:t>1.1.1图像分割技术的发展</a:t>
            </a:r>
            <a:endParaRPr kumimoji="1" lang="zh-CN" altLang="en-US"/>
          </a:p>
        </p:txBody>
      </p:sp>
      <p:sp>
        <p:nvSpPr>
          <p:cNvPr id="16" name="标题 1"/>
          <p:cNvSpPr txBox="1"/>
          <p:nvPr/>
        </p:nvSpPr>
        <p:spPr>
          <a:xfrm>
            <a:off x="2964318" y="3046642"/>
            <a:ext cx="7980549" cy="38640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E56F01">
                    <a:alpha val="100000"/>
                  </a:srgbClr>
                </a:solidFill>
                <a:latin typeface="Source Han Sans CN Bold"/>
                <a:ea typeface="Source Han Sans CN Bold"/>
                <a:cs typeface="Source Han Sans CN Bold"/>
              </a:rPr>
              <a:t>1.1.2BASNet的应用场景</a:t>
            </a:r>
            <a:endParaRPr kumimoji="1" lang="zh-CN" altLang="en-US"/>
          </a:p>
        </p:txBody>
      </p:sp>
      <p:sp>
        <p:nvSpPr>
          <p:cNvPr id="17" name="标题 1"/>
          <p:cNvSpPr txBox="1"/>
          <p:nvPr/>
        </p:nvSpPr>
        <p:spPr>
          <a:xfrm>
            <a:off x="2964318" y="4786542"/>
            <a:ext cx="7980549" cy="38640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E56F01">
                    <a:alpha val="100000"/>
                  </a:srgbClr>
                </a:solidFill>
                <a:latin typeface="Source Han Sans CN Bold"/>
                <a:ea typeface="Source Han Sans CN Bold"/>
                <a:cs typeface="Source Han Sans CN Bold"/>
              </a:rPr>
              <a:t>1.1.3项目目标与意义</a:t>
            </a:r>
            <a:endParaRPr kumimoji="1" lang="zh-CN" altLang="en-US"/>
          </a:p>
        </p:txBody>
      </p:sp>
      <p:sp>
        <p:nvSpPr>
          <p:cNvPr id="18" name="标题 1"/>
          <p:cNvSpPr txBox="1"/>
          <p:nvPr/>
        </p:nvSpPr>
        <p:spPr>
          <a:xfrm>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1.1项目背景</a:t>
            </a:r>
            <a:endParaRPr kumimoji="1" lang="zh-CN" altLang="en-US"/>
          </a:p>
        </p:txBody>
      </p:sp>
      <p:sp>
        <p:nvSpPr>
          <p:cNvPr id="19" name="标题 1"/>
          <p:cNvSpPr txBox="1"/>
          <p:nvPr/>
        </p:nvSpPr>
        <p:spPr>
          <a:xfrm rot="540000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540000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540000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2982008" y="5318820"/>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7590688" y="1787145"/>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ahLst/>
            <a:cxn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flipH="1">
            <a:off x="1" y="4573"/>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ahLst/>
            <a:cxn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a:off x="1294820" y="-123245"/>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ahLst/>
            <a:cxn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1612110" y="6200083"/>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ahLst/>
            <a:cxn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307932" y="5265977"/>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ahLst/>
            <a:cxn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8169848" y="128029"/>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6411035" y="6051330"/>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ahLst/>
            <a:cxn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4527951" y="6264624"/>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flipH="1">
            <a:off x="794315" y="2393224"/>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544953" y="373933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图片 12"/>
          <p:cNvPicPr>
            <a:picLocks noChangeAspect="1"/>
          </p:cNvPicPr>
          <p:nvPr/>
        </p:nvPicPr>
        <p:blipFill>
          <a:blip r:embed="rId2">
            <a:alphaModFix/>
          </a:blip>
          <a:srcRect/>
          <a:stretch>
            <a:fillRect/>
          </a:stretch>
        </p:blipFill>
        <p:spPr>
          <a:xfrm>
            <a:off x="3568960" y="5756591"/>
            <a:ext cx="1264298" cy="842865"/>
          </a:xfrm>
          <a:prstGeom prst="rect">
            <a:avLst/>
          </a:prstGeom>
          <a:noFill/>
          <a:ln>
            <a:noFill/>
          </a:ln>
        </p:spPr>
      </p:pic>
      <p:sp>
        <p:nvSpPr>
          <p:cNvPr id="14" name="标题 1"/>
          <p:cNvSpPr txBox="1"/>
          <p:nvPr/>
        </p:nvSpPr>
        <p:spPr>
          <a:xfrm flipV="1">
            <a:off x="5565476" y="4572"/>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flipH="1">
            <a:off x="11674865" y="4572"/>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ahLst/>
            <a:cxn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8070731" y="6309789"/>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ahLst/>
            <a:cxn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flipH="1" flipV="1">
            <a:off x="10680677" y="1127826"/>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nvSpPr>
        <p:spPr>
          <a:xfrm rot="5400000">
            <a:off x="-462677" y="474954"/>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ahLst/>
            <a:cxn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16200000">
            <a:off x="10588878" y="4536257"/>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0" name="标题 1"/>
          <p:cNvSpPr txBox="1"/>
          <p:nvPr/>
        </p:nvSpPr>
        <p:spPr>
          <a:xfrm flipV="1">
            <a:off x="4335144" y="9145"/>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flipH="1" flipV="1">
            <a:off x="2132478" y="1492905"/>
            <a:ext cx="7812284" cy="3922279"/>
          </a:xfrm>
          <a:prstGeom prst="rect">
            <a:avLst/>
          </a:prstGeom>
          <a:solidFill>
            <a:schemeClr val="accent3"/>
          </a:solidFill>
          <a:ln w="254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flipH="1" flipV="1">
            <a:off x="2234538" y="1597876"/>
            <a:ext cx="7812284" cy="3922279"/>
          </a:xfrm>
          <a:prstGeom prst="rect">
            <a:avLst/>
          </a:prstGeom>
          <a:solidFill>
            <a:schemeClr val="bg1"/>
          </a:solidFill>
          <a:ln w="28575"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flipH="1">
            <a:off x="5028467" y="146227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flipH="1">
            <a:off x="2918680" y="4810614"/>
            <a:ext cx="6444000" cy="473028"/>
          </a:xfrm>
          <a:prstGeom prst="roundRect">
            <a:avLst>
              <a:gd name="adj" fmla="val 50000"/>
            </a:avLst>
          </a:prstGeom>
          <a:solidFill>
            <a:schemeClr val="accent2">
              <a:lumMod val="60000"/>
              <a:lumOff val="40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5285945" y="162535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3126019" y="3035593"/>
            <a:ext cx="6029322" cy="1697806"/>
          </a:xfrm>
          <a:prstGeom prst="rect">
            <a:avLst/>
          </a:prstGeom>
          <a:noFill/>
          <a:ln w="12700" cap="sq">
            <a:noFill/>
            <a:miter/>
          </a:ln>
        </p:spPr>
        <p:txBody>
          <a:bodyPr vert="horz" wrap="square" lIns="91440" tIns="45720" rIns="91440" bIns="45720" rtlCol="0" anchor="ctr"/>
          <a:lstStyle/>
          <a:p>
            <a:pPr algn="ctr">
              <a:lnSpc>
                <a:spcPct val="130000"/>
              </a:lnSpc>
            </a:pPr>
            <a:r>
              <a:rPr kumimoji="1" lang="en-US" altLang="zh-CN" sz="4400">
                <a:ln w="12700">
                  <a:noFill/>
                </a:ln>
                <a:solidFill>
                  <a:srgbClr val="E56F01">
                    <a:alpha val="100000"/>
                  </a:srgbClr>
                </a:solidFill>
                <a:latin typeface="OPPOSans H"/>
                <a:ea typeface="OPPOSans H"/>
                <a:cs typeface="OPPOSans H"/>
              </a:rPr>
              <a:t>2.模型架构</a:t>
            </a:r>
            <a:endParaRPr kumimoji="1" lang="zh-CN" altLang="en-US"/>
          </a:p>
        </p:txBody>
      </p:sp>
      <p:sp>
        <p:nvSpPr>
          <p:cNvPr id="27" name="标题 1"/>
          <p:cNvSpPr txBox="1"/>
          <p:nvPr/>
        </p:nvSpPr>
        <p:spPr>
          <a:xfrm>
            <a:off x="5418983" y="905534"/>
            <a:ext cx="1354033" cy="2052731"/>
          </a:xfrm>
          <a:prstGeom prst="rect">
            <a:avLst/>
          </a:prstGeom>
          <a:noFill/>
          <a:ln>
            <a:noFill/>
          </a:ln>
        </p:spPr>
        <p:txBody>
          <a:bodyPr vert="horz" wrap="square" lIns="91440" tIns="45720" rIns="91440" bIns="45720" rtlCol="0" anchor="b"/>
          <a:lstStyle/>
          <a:p>
            <a:pPr algn="ctr">
              <a:lnSpc>
                <a:spcPct val="100000"/>
              </a:lnSpc>
            </a:pPr>
            <a:r>
              <a:rPr kumimoji="1" lang="en-US" altLang="zh-CN" sz="5400">
                <a:ln w="12700">
                  <a:noFill/>
                </a:ln>
                <a:solidFill>
                  <a:srgbClr val="262626">
                    <a:alpha val="100000"/>
                  </a:srgbClr>
                </a:solidFill>
                <a:latin typeface="OPPOSans H"/>
                <a:ea typeface="OPPOSans H"/>
                <a:cs typeface="OPPOSans H"/>
              </a:rPr>
              <a:t>02</a:t>
            </a:r>
            <a:endParaRPr kumimoji="1" lang="zh-CN" altLang="en-US"/>
          </a:p>
        </p:txBody>
      </p:sp>
      <p:sp>
        <p:nvSpPr>
          <p:cNvPr id="28" name="标题 1"/>
          <p:cNvSpPr txBox="1"/>
          <p:nvPr/>
        </p:nvSpPr>
        <p:spPr>
          <a:xfrm>
            <a:off x="3855853" y="4901193"/>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29" name="标题 1"/>
          <p:cNvSpPr txBox="1"/>
          <p:nvPr/>
        </p:nvSpPr>
        <p:spPr>
          <a:xfrm rot="787784">
            <a:off x="1412091" y="3789097"/>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rot="787784">
            <a:off x="9082760" y="1975181"/>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flipV="1">
            <a:off x="1591008" y="928863"/>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a:off x="9298371" y="4512174"/>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33" name="标题 1"/>
          <p:cNvCxnSpPr/>
          <p:nvPr/>
        </p:nvCxnSpPr>
        <p:spPr>
          <a:xfrm>
            <a:off x="3126019" y="5042358"/>
            <a:ext cx="1707239" cy="0"/>
          </a:xfrm>
          <a:prstGeom prst="line">
            <a:avLst/>
          </a:prstGeom>
          <a:noFill/>
          <a:ln w="6350" cap="sq">
            <a:solidFill>
              <a:schemeClr val="bg1"/>
            </a:solidFill>
            <a:miter/>
          </a:ln>
        </p:spPr>
      </p:cxnSp>
      <p:cxnSp>
        <p:nvCxnSpPr>
          <p:cNvPr id="34" name="标题 1"/>
          <p:cNvCxnSpPr/>
          <p:nvPr/>
        </p:nvCxnSpPr>
        <p:spPr>
          <a:xfrm>
            <a:off x="7448102" y="5042358"/>
            <a:ext cx="1707239" cy="0"/>
          </a:xfrm>
          <a:prstGeom prst="line">
            <a:avLst/>
          </a:prstGeom>
          <a:noFill/>
          <a:ln w="6350" cap="sq">
            <a:solidFill>
              <a:schemeClr val="bg1"/>
            </a:solidFill>
            <a:miter/>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957460" y="2220184"/>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ahLst/>
            <a:cxn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161515" y="3565146"/>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编码器基于ResNet34，利用其强大的特征提取能力，为后续的解码器提供丰富的语义信息。
通过多层卷积和池化操作，编码器逐步降低特征图的空间分辨率，同时增加通道数，提取图像的高层特征。</a:t>
            </a:r>
            <a:endParaRPr kumimoji="1" lang="zh-CN" altLang="en-US"/>
          </a:p>
        </p:txBody>
      </p:sp>
      <p:sp>
        <p:nvSpPr>
          <p:cNvPr id="5" name="标题 1"/>
          <p:cNvSpPr txBox="1"/>
          <p:nvPr/>
        </p:nvSpPr>
        <p:spPr>
          <a:xfrm>
            <a:off x="2132729" y="1868049"/>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2273185" y="2060981"/>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01</a:t>
            </a:r>
            <a:endParaRPr kumimoji="1" lang="zh-CN" altLang="en-US"/>
          </a:p>
        </p:txBody>
      </p:sp>
      <p:sp>
        <p:nvSpPr>
          <p:cNvPr id="7" name="标题 1"/>
          <p:cNvSpPr txBox="1"/>
          <p:nvPr/>
        </p:nvSpPr>
        <p:spPr>
          <a:xfrm>
            <a:off x="1287961" y="2919171"/>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2.1.1编码器设计</a:t>
            </a:r>
            <a:endParaRPr kumimoji="1" lang="zh-CN" altLang="en-US"/>
          </a:p>
        </p:txBody>
      </p:sp>
      <p:sp>
        <p:nvSpPr>
          <p:cNvPr id="8" name="标题 1"/>
          <p:cNvSpPr txBox="1"/>
          <p:nvPr/>
        </p:nvSpPr>
        <p:spPr>
          <a:xfrm>
            <a:off x="4505467" y="1620338"/>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ahLst/>
            <a:cxn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709522" y="2965300"/>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解码器采用多尺度特征融合策略，将编码器不同层次的特征进行上采样和融合，恢复图像的空间细节。
通过卷积操作和上采样模块，解码器逐步恢复特征图的分辨率，生成与输入图像相同大小的分割结果。</a:t>
            </a:r>
            <a:endParaRPr kumimoji="1" lang="zh-CN" altLang="en-US"/>
          </a:p>
        </p:txBody>
      </p:sp>
      <p:sp>
        <p:nvSpPr>
          <p:cNvPr id="10" name="标题 1"/>
          <p:cNvSpPr txBox="1"/>
          <p:nvPr/>
        </p:nvSpPr>
        <p:spPr>
          <a:xfrm>
            <a:off x="5680736" y="1268203"/>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5821192" y="1461135"/>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02</a:t>
            </a:r>
            <a:endParaRPr kumimoji="1" lang="zh-CN" altLang="en-US"/>
          </a:p>
        </p:txBody>
      </p:sp>
      <p:sp>
        <p:nvSpPr>
          <p:cNvPr id="12" name="标题 1"/>
          <p:cNvSpPr txBox="1"/>
          <p:nvPr/>
        </p:nvSpPr>
        <p:spPr>
          <a:xfrm>
            <a:off x="4835968" y="2319325"/>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2.1.2解码器设计</a:t>
            </a:r>
            <a:endParaRPr kumimoji="1" lang="zh-CN" altLang="en-US"/>
          </a:p>
        </p:txBody>
      </p:sp>
      <p:sp>
        <p:nvSpPr>
          <p:cNvPr id="13" name="标题 1"/>
          <p:cNvSpPr txBox="1"/>
          <p:nvPr/>
        </p:nvSpPr>
        <p:spPr>
          <a:xfrm>
            <a:off x="8053473" y="2220184"/>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ahLst/>
            <a:cxn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8257528" y="3565146"/>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265">
                <a:ln w="12700">
                  <a:noFill/>
                </a:ln>
                <a:solidFill>
                  <a:srgbClr val="000000">
                    <a:alpha val="100000"/>
                  </a:srgbClr>
                </a:solidFill>
                <a:latin typeface="Source Han Sans"/>
                <a:ea typeface="Source Han Sans"/>
                <a:cs typeface="Source Han Sans"/>
              </a:rPr>
              <a:t>编码器和解码器通过跳跃连接进行信息交互，将编码器的高层语义信息与解码器的空间细节信息相结合，提高分割精度。
该结构能够有效解决传统分割方法中语义信息和空间细节信息难以兼顾的问题，实现高质量的图像分割。</a:t>
            </a:r>
            <a:endParaRPr kumimoji="1" lang="zh-CN" altLang="en-US"/>
          </a:p>
        </p:txBody>
      </p:sp>
      <p:sp>
        <p:nvSpPr>
          <p:cNvPr id="15" name="标题 1"/>
          <p:cNvSpPr txBox="1"/>
          <p:nvPr/>
        </p:nvSpPr>
        <p:spPr>
          <a:xfrm>
            <a:off x="9228742" y="1868049"/>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9369198" y="2060981"/>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03</a:t>
            </a:r>
            <a:endParaRPr kumimoji="1" lang="zh-CN" altLang="en-US"/>
          </a:p>
        </p:txBody>
      </p:sp>
      <p:sp>
        <p:nvSpPr>
          <p:cNvPr id="17" name="标题 1"/>
          <p:cNvSpPr txBox="1"/>
          <p:nvPr/>
        </p:nvSpPr>
        <p:spPr>
          <a:xfrm>
            <a:off x="8383974" y="2919171"/>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2.1.3编码器与解码器的协同作用</a:t>
            </a:r>
            <a:endParaRPr kumimoji="1" lang="zh-CN" altLang="en-US"/>
          </a:p>
        </p:txBody>
      </p:sp>
      <p:sp>
        <p:nvSpPr>
          <p:cNvPr id="18" name="标题 1"/>
          <p:cNvSpPr txBox="1"/>
          <p:nvPr/>
        </p:nvSpPr>
        <p:spPr>
          <a:xfrm>
            <a:off x="1847118" y="6310601"/>
            <a:ext cx="8570790" cy="341733"/>
          </a:xfrm>
          <a:prstGeom prst="ellipse">
            <a:avLst/>
          </a:prstGeom>
          <a:gradFill>
            <a:gsLst>
              <a:gs pos="0">
                <a:schemeClr val="accent1">
                  <a:alpha val="0"/>
                </a:schemeClr>
              </a:gs>
              <a:gs pos="99000">
                <a:schemeClr val="accent1">
                  <a:alpha val="16000"/>
                </a:schemeClr>
              </a:gs>
            </a:gsLst>
            <a:lin ang="5400000" scaled="0"/>
          </a:gradFill>
          <a:ln w="22225"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2806916" y="6204734"/>
            <a:ext cx="6651194" cy="265196"/>
          </a:xfrm>
          <a:prstGeom prst="ellipse">
            <a:avLst/>
          </a:prstGeom>
          <a:gradFill>
            <a:gsLst>
              <a:gs pos="0">
                <a:schemeClr val="accent1">
                  <a:alpha val="0"/>
                </a:schemeClr>
              </a:gs>
              <a:gs pos="99000">
                <a:schemeClr val="accent1">
                  <a:alpha val="16000"/>
                </a:schemeClr>
              </a:gs>
            </a:gsLst>
            <a:lin ang="5400000" scaled="0"/>
          </a:gradFill>
          <a:ln w="635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3860197" y="6011993"/>
            <a:ext cx="4544630" cy="181203"/>
          </a:xfrm>
          <a:prstGeom prst="ellipse">
            <a:avLst/>
          </a:prstGeom>
          <a:gradFill>
            <a:gsLst>
              <a:gs pos="0">
                <a:schemeClr val="accent1">
                  <a:alpha val="0"/>
                </a:schemeClr>
              </a:gs>
              <a:gs pos="99000">
                <a:schemeClr val="accent1">
                  <a:alpha val="16000"/>
                </a:schemeClr>
              </a:gs>
            </a:gsLst>
            <a:lin ang="5400000" scaled="0"/>
          </a:gradFill>
          <a:ln w="635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2667686" y="5255550"/>
            <a:ext cx="6929653" cy="926457"/>
          </a:xfrm>
          <a:custGeom>
            <a:avLst/>
            <a:gdLst>
              <a:gd name="connsiteX0" fmla="*/ 0 w 8455450"/>
              <a:gd name="connsiteY0" fmla="*/ 0 h 4745993"/>
              <a:gd name="connsiteX1" fmla="*/ 8455450 w 8455450"/>
              <a:gd name="connsiteY1" fmla="*/ 0 h 4745993"/>
              <a:gd name="connsiteX2" fmla="*/ 6996566 w 8455450"/>
              <a:gd name="connsiteY2" fmla="*/ 4349166 h 4745993"/>
              <a:gd name="connsiteX3" fmla="*/ 6998179 w 8455450"/>
              <a:gd name="connsiteY3" fmla="*/ 4353692 h 4745993"/>
              <a:gd name="connsiteX4" fmla="*/ 4229579 w 8455450"/>
              <a:gd name="connsiteY4" fmla="*/ 4745993 h 4745993"/>
              <a:gd name="connsiteX5" fmla="*/ 1460979 w 8455450"/>
              <a:gd name="connsiteY5" fmla="*/ 4353692 h 4745993"/>
              <a:gd name="connsiteX6" fmla="*/ 1460980 w 8455450"/>
              <a:gd name="connsiteY6" fmla="*/ 4353689 h 4745993"/>
              <a:gd name="connsiteX7" fmla="*/ 1460401 w 8455450"/>
              <a:gd name="connsiteY7" fmla="*/ 4353689 h 4745993"/>
            </a:gdLst>
            <a:ahLst/>
            <a:cxnLst/>
            <a:rect l="l" t="t" r="r" b="b"/>
            <a:pathLst>
              <a:path w="8455450" h="4745993">
                <a:moveTo>
                  <a:pt x="0" y="0"/>
                </a:moveTo>
                <a:lnTo>
                  <a:pt x="8455450" y="0"/>
                </a:lnTo>
                <a:lnTo>
                  <a:pt x="6996566" y="4349166"/>
                </a:lnTo>
                <a:lnTo>
                  <a:pt x="6998179" y="4353692"/>
                </a:lnTo>
                <a:cubicBezTo>
                  <a:pt x="6998179" y="4570354"/>
                  <a:pt x="5758635" y="4745993"/>
                  <a:pt x="4229579" y="4745993"/>
                </a:cubicBezTo>
                <a:cubicBezTo>
                  <a:pt x="2700523" y="4745993"/>
                  <a:pt x="1460979" y="4570354"/>
                  <a:pt x="1460979" y="4353692"/>
                </a:cubicBezTo>
                <a:lnTo>
                  <a:pt x="1460980" y="4353689"/>
                </a:lnTo>
                <a:lnTo>
                  <a:pt x="1460401" y="4353689"/>
                </a:lnTo>
                <a:close/>
              </a:path>
            </a:pathLst>
          </a:custGeom>
          <a:gradFill>
            <a:gsLst>
              <a:gs pos="44000">
                <a:schemeClr val="accent1">
                  <a:alpha val="0"/>
                </a:schemeClr>
              </a:gs>
              <a:gs pos="100000">
                <a:schemeClr val="accent1">
                  <a:alpha val="50000"/>
                </a:schemeClr>
              </a:gs>
            </a:gsLst>
            <a:lin ang="5400000" scaled="0"/>
          </a:gradFill>
          <a:ln w="6350" cap="sq">
            <a:gradFill>
              <a:gsLst>
                <a:gs pos="77000">
                  <a:schemeClr val="accent1">
                    <a:alpha val="0"/>
                  </a:schemeClr>
                </a:gs>
                <a:gs pos="100000">
                  <a:schemeClr val="accent1">
                    <a:alpha val="90000"/>
                  </a:schemeClr>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2.1编码器-解码器结构</a:t>
            </a:r>
            <a:endParaRPr kumimoji="1" lang="zh-CN" altLang="en-US"/>
          </a:p>
        </p:txBody>
      </p:sp>
      <p:sp>
        <p:nvSpPr>
          <p:cNvPr id="23" name="标题 1"/>
          <p:cNvSpPr txBox="1"/>
          <p:nvPr/>
        </p:nvSpPr>
        <p:spPr>
          <a:xfrm rot="540000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540000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540000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1118495"/>
            <a:ext cx="12192000" cy="5034247"/>
          </a:xfrm>
          <a:custGeom>
            <a:avLst/>
            <a:gdLst>
              <a:gd name="connsiteX0" fmla="*/ 12192000 w 12192000"/>
              <a:gd name="connsiteY0" fmla="*/ 0 h 5034247"/>
              <a:gd name="connsiteX1" fmla="*/ 12192000 w 12192000"/>
              <a:gd name="connsiteY1" fmla="*/ 3944948 h 5034247"/>
              <a:gd name="connsiteX2" fmla="*/ 12129156 w 12192000"/>
              <a:gd name="connsiteY2" fmla="*/ 3898888 h 5034247"/>
              <a:gd name="connsiteX3" fmla="*/ 11449879 w 12192000"/>
              <a:gd name="connsiteY3" fmla="*/ 3663610 h 5034247"/>
              <a:gd name="connsiteX4" fmla="*/ 7394713 w 12192000"/>
              <a:gd name="connsiteY4" fmla="*/ 4578010 h 5034247"/>
              <a:gd name="connsiteX5" fmla="*/ 4373219 w 12192000"/>
              <a:gd name="connsiteY5" fmla="*/ 3107019 h 5034247"/>
              <a:gd name="connsiteX6" fmla="*/ 80211 w 12192000"/>
              <a:gd name="connsiteY6" fmla="*/ 5006526 h 5034247"/>
              <a:gd name="connsiteX7" fmla="*/ 0 w 12192000"/>
              <a:gd name="connsiteY7" fmla="*/ 5034247 h 5034247"/>
              <a:gd name="connsiteX8" fmla="*/ 0 w 12192000"/>
              <a:gd name="connsiteY8" fmla="*/ 2170361 h 5034247"/>
              <a:gd name="connsiteX9" fmla="*/ 37545 w 12192000"/>
              <a:gd name="connsiteY9" fmla="*/ 2198676 h 5034247"/>
              <a:gd name="connsiteX10" fmla="*/ 1411357 w 12192000"/>
              <a:gd name="connsiteY10" fmla="*/ 2669697 h 5034247"/>
              <a:gd name="connsiteX11" fmla="*/ 7215809 w 12192000"/>
              <a:gd name="connsiteY11" fmla="*/ 1158949 h 5034247"/>
              <a:gd name="connsiteX12" fmla="*/ 12115606 w 12192000"/>
              <a:gd name="connsiteY12" fmla="*/ 8230 h 5034247"/>
            </a:gdLst>
            <a:ahLst/>
            <a:cxnLst/>
            <a:rect l="l" t="t" r="r" b="b"/>
            <a:pathLst>
              <a:path w="12192000" h="5034247">
                <a:moveTo>
                  <a:pt x="12192000" y="0"/>
                </a:moveTo>
                <a:lnTo>
                  <a:pt x="12192000" y="3944948"/>
                </a:lnTo>
                <a:lnTo>
                  <a:pt x="12129156" y="3898888"/>
                </a:lnTo>
                <a:cubicBezTo>
                  <a:pt x="11926336" y="3762795"/>
                  <a:pt x="11700842" y="3665267"/>
                  <a:pt x="11449879" y="3663610"/>
                </a:cubicBezTo>
                <a:cubicBezTo>
                  <a:pt x="10446027" y="3656984"/>
                  <a:pt x="8574156" y="4670775"/>
                  <a:pt x="7394713" y="4578010"/>
                </a:cubicBezTo>
                <a:cubicBezTo>
                  <a:pt x="6215271" y="4485245"/>
                  <a:pt x="5734880" y="3014254"/>
                  <a:pt x="4373219" y="3107019"/>
                </a:cubicBezTo>
                <a:cubicBezTo>
                  <a:pt x="3309421" y="3179492"/>
                  <a:pt x="1339712" y="4544100"/>
                  <a:pt x="80211" y="5006526"/>
                </a:cubicBezTo>
                <a:lnTo>
                  <a:pt x="0" y="5034247"/>
                </a:lnTo>
                <a:lnTo>
                  <a:pt x="0" y="2170361"/>
                </a:lnTo>
                <a:lnTo>
                  <a:pt x="37545" y="2198676"/>
                </a:lnTo>
                <a:cubicBezTo>
                  <a:pt x="422569" y="2464237"/>
                  <a:pt x="880856" y="2688333"/>
                  <a:pt x="1411357" y="2669697"/>
                </a:cubicBezTo>
                <a:cubicBezTo>
                  <a:pt x="2826026" y="2620001"/>
                  <a:pt x="5174975" y="1586332"/>
                  <a:pt x="7215809" y="1158949"/>
                </a:cubicBezTo>
                <a:cubicBezTo>
                  <a:pt x="8618883" y="865123"/>
                  <a:pt x="10648329" y="204870"/>
                  <a:pt x="12115606" y="8230"/>
                </a:cubicBezTo>
                <a:close/>
              </a:path>
            </a:pathLst>
          </a:custGeom>
          <a:solidFill>
            <a:schemeClr val="accent1">
              <a:alpha val="6000"/>
            </a:schemeClr>
          </a:solidFill>
          <a:ln w="12700" cap="sq">
            <a:noFill/>
            <a:miter/>
          </a:ln>
        </p:spPr>
        <p:txBody>
          <a:bodyPr vert="horz" wrap="square" lIns="0" tIns="45720" rIns="91440" bIns="45720" rtlCol="0" anchor="ctr"/>
          <a:lstStyle/>
          <a:p>
            <a:pPr algn="ctr">
              <a:lnSpc>
                <a:spcPct val="110000"/>
              </a:lnSpc>
            </a:pPr>
            <a:endParaRPr kumimoji="1" lang="zh-CN" altLang="en-US"/>
          </a:p>
        </p:txBody>
      </p:sp>
      <p:sp>
        <p:nvSpPr>
          <p:cNvPr id="4" name="标题 1"/>
          <p:cNvSpPr txBox="1"/>
          <p:nvPr/>
        </p:nvSpPr>
        <p:spPr>
          <a:xfrm>
            <a:off x="1142864" y="1627206"/>
            <a:ext cx="3042003" cy="4030601"/>
          </a:xfrm>
          <a:prstGeom prst="roundRect">
            <a:avLst>
              <a:gd name="adj" fmla="val 10599"/>
            </a:avLst>
          </a:prstGeom>
          <a:solidFill>
            <a:schemeClr val="bg1"/>
          </a:solidFill>
          <a:ln w="381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flipH="1" flipV="1">
            <a:off x="1530046" y="1610082"/>
            <a:ext cx="2267639" cy="742330"/>
          </a:xfrm>
          <a:prstGeom prst="round2SameRect">
            <a:avLst>
              <a:gd name="adj1" fmla="val 50000"/>
              <a:gd name="adj2" fmla="val 0"/>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1661492" y="1662700"/>
            <a:ext cx="2004748" cy="656100"/>
          </a:xfrm>
          <a:prstGeom prst="rect">
            <a:avLst/>
          </a:prstGeom>
          <a:noFill/>
          <a:ln>
            <a:noFill/>
          </a:ln>
        </p:spPr>
        <p:txBody>
          <a:bodyPr vert="horz" wrap="square" lIns="0" tIns="0" rIns="0" bIns="0" rtlCol="0" anchor="ctr"/>
          <a:lstStyle/>
          <a:p>
            <a:pPr algn="ctr">
              <a:lnSpc>
                <a:spcPct val="110000"/>
              </a:lnSpc>
            </a:pPr>
            <a:r>
              <a:rPr kumimoji="1" lang="en-US" altLang="zh-CN" sz="1600">
                <a:ln w="12700">
                  <a:noFill/>
                </a:ln>
                <a:solidFill>
                  <a:srgbClr val="FFFFFF">
                    <a:alpha val="100000"/>
                  </a:srgbClr>
                </a:solidFill>
                <a:latin typeface="Source Han Sans CN Bold"/>
                <a:ea typeface="Source Han Sans CN Bold"/>
                <a:cs typeface="Source Han Sans CN Bold"/>
              </a:rPr>
              <a:t>2.2.1模块功能</a:t>
            </a:r>
            <a:endParaRPr kumimoji="1" lang="zh-CN" altLang="en-US"/>
          </a:p>
        </p:txBody>
      </p:sp>
      <p:sp>
        <p:nvSpPr>
          <p:cNvPr id="7" name="标题 1"/>
          <p:cNvSpPr txBox="1"/>
          <p:nvPr/>
        </p:nvSpPr>
        <p:spPr>
          <a:xfrm>
            <a:off x="1437942" y="2665902"/>
            <a:ext cx="2451845" cy="1965335"/>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Refine模块用于边界精细化，进一步优化分割结果的边界质量，使其更加平滑和准确。
该模块通过下采样和上采样的路径，对分割结果进行多尺度处理，增强边界的特征表示。</a:t>
            </a:r>
            <a:endParaRPr kumimoji="1" lang="zh-CN" altLang="en-US"/>
          </a:p>
        </p:txBody>
      </p:sp>
      <p:sp>
        <p:nvSpPr>
          <p:cNvPr id="8" name="标题 1"/>
          <p:cNvSpPr txBox="1"/>
          <p:nvPr/>
        </p:nvSpPr>
        <p:spPr>
          <a:xfrm>
            <a:off x="4577480" y="1627206"/>
            <a:ext cx="3042003" cy="4030601"/>
          </a:xfrm>
          <a:prstGeom prst="roundRect">
            <a:avLst>
              <a:gd name="adj" fmla="val 10599"/>
            </a:avLst>
          </a:prstGeom>
          <a:gradFill>
            <a:gsLst>
              <a:gs pos="1000">
                <a:schemeClr val="accent1">
                  <a:alpha val="100000"/>
                </a:schemeClr>
              </a:gs>
              <a:gs pos="100000">
                <a:schemeClr val="accent1">
                  <a:lumMod val="60000"/>
                  <a:lumOff val="40000"/>
                </a:schemeClr>
              </a:gs>
            </a:gsLst>
            <a:lin ang="5400000" scaled="0"/>
          </a:gradFill>
          <a:ln cap="sq">
            <a:noFill/>
            <a:prstDash val="solid"/>
            <a:miter/>
          </a:ln>
          <a:effectLst/>
        </p:spPr>
        <p:txBody>
          <a:bodyPr vert="horz" wrap="square" lIns="45720" tIns="22860" rIns="45720" bIns="22860" rtlCol="0" anchor="ctr"/>
          <a:lstStyle/>
          <a:p>
            <a:pPr algn="ctr">
              <a:lnSpc>
                <a:spcPct val="110000"/>
              </a:lnSpc>
            </a:pPr>
            <a:endParaRPr kumimoji="1" lang="zh-CN" altLang="en-US"/>
          </a:p>
        </p:txBody>
      </p:sp>
      <p:sp>
        <p:nvSpPr>
          <p:cNvPr id="9" name="标题 1"/>
          <p:cNvSpPr txBox="1"/>
          <p:nvPr/>
        </p:nvSpPr>
        <p:spPr>
          <a:xfrm flipH="1" flipV="1">
            <a:off x="4964662" y="1610082"/>
            <a:ext cx="2267639" cy="742330"/>
          </a:xfrm>
          <a:prstGeom prst="round2SameRect">
            <a:avLst>
              <a:gd name="adj1" fmla="val 50000"/>
              <a:gd name="adj2" fmla="val 0"/>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5080696" y="1662700"/>
            <a:ext cx="2004748" cy="656100"/>
          </a:xfrm>
          <a:prstGeom prst="rect">
            <a:avLst/>
          </a:prstGeom>
          <a:noFill/>
          <a:ln>
            <a:noFill/>
          </a:ln>
        </p:spPr>
        <p:txBody>
          <a:bodyPr vert="horz" wrap="square" lIns="0" tIns="0" rIns="0" bIns="0" rtlCol="0" anchor="ctr"/>
          <a:lstStyle/>
          <a:p>
            <a:pPr algn="ctr">
              <a:lnSpc>
                <a:spcPct val="110000"/>
              </a:lnSpc>
            </a:pPr>
            <a:r>
              <a:rPr kumimoji="1" lang="en-US" altLang="zh-CN" sz="1600">
                <a:ln w="12700">
                  <a:noFill/>
                </a:ln>
                <a:solidFill>
                  <a:srgbClr val="E56F01">
                    <a:alpha val="100000"/>
                  </a:srgbClr>
                </a:solidFill>
                <a:latin typeface="Source Han Sans CN Bold"/>
                <a:ea typeface="Source Han Sans CN Bold"/>
                <a:cs typeface="Source Han Sans CN Bold"/>
              </a:rPr>
              <a:t>2.2.2结构设计</a:t>
            </a:r>
            <a:endParaRPr kumimoji="1" lang="zh-CN" altLang="en-US"/>
          </a:p>
        </p:txBody>
      </p:sp>
      <p:sp>
        <p:nvSpPr>
          <p:cNvPr id="11" name="标题 1"/>
          <p:cNvSpPr txBox="1"/>
          <p:nvPr/>
        </p:nvSpPr>
        <p:spPr>
          <a:xfrm>
            <a:off x="4872559" y="2665903"/>
            <a:ext cx="2451845" cy="1965334"/>
          </a:xfrm>
          <a:prstGeom prst="rect">
            <a:avLst/>
          </a:prstGeom>
          <a:noFill/>
          <a:ln>
            <a:noFill/>
          </a:ln>
        </p:spPr>
        <p:txBody>
          <a:bodyPr vert="horz" wrap="square" lIns="0" tIns="0" rIns="0" bIns="0" rtlCol="0" anchor="t"/>
          <a:lstStyle/>
          <a:p>
            <a:pPr algn="ctr">
              <a:lnSpc>
                <a:spcPct val="150000"/>
              </a:lnSpc>
            </a:pPr>
            <a:r>
              <a:rPr kumimoji="1" lang="en-US" altLang="zh-CN" sz="1290">
                <a:ln w="12700">
                  <a:noFill/>
                </a:ln>
                <a:solidFill>
                  <a:srgbClr val="FFFFFF">
                    <a:alpha val="100000"/>
                  </a:srgbClr>
                </a:solidFill>
                <a:latin typeface="Source Han Sans"/>
                <a:ea typeface="Source Han Sans"/>
                <a:cs typeface="Source Han Sans"/>
              </a:rPr>
              <a:t>下采样路径通过卷积和池化操作提取边界特征，上采样路径通过卷积和上采样模块恢复边界细节。
残差连接结构使得模块能够学习到更稳定的边界特征，避免信息丢失，提高边界优化的效果。</a:t>
            </a:r>
            <a:endParaRPr kumimoji="1" lang="zh-CN" altLang="en-US"/>
          </a:p>
        </p:txBody>
      </p:sp>
      <p:sp>
        <p:nvSpPr>
          <p:cNvPr id="12" name="标题 1"/>
          <p:cNvSpPr txBox="1"/>
          <p:nvPr/>
        </p:nvSpPr>
        <p:spPr>
          <a:xfrm>
            <a:off x="8012097" y="1627206"/>
            <a:ext cx="3042003" cy="4030601"/>
          </a:xfrm>
          <a:prstGeom prst="roundRect">
            <a:avLst>
              <a:gd name="adj" fmla="val 10599"/>
            </a:avLst>
          </a:prstGeom>
          <a:solidFill>
            <a:schemeClr val="bg1"/>
          </a:solidFill>
          <a:ln w="381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flipH="1" flipV="1">
            <a:off x="8399279" y="1610082"/>
            <a:ext cx="2267639" cy="742330"/>
          </a:xfrm>
          <a:prstGeom prst="round2SameRect">
            <a:avLst>
              <a:gd name="adj1" fmla="val 50000"/>
              <a:gd name="adj2" fmla="val 0"/>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8515312" y="1662700"/>
            <a:ext cx="2004748" cy="656100"/>
          </a:xfrm>
          <a:prstGeom prst="rect">
            <a:avLst/>
          </a:prstGeom>
          <a:noFill/>
          <a:ln>
            <a:noFill/>
          </a:ln>
        </p:spPr>
        <p:txBody>
          <a:bodyPr vert="horz" wrap="square" lIns="0" tIns="0" rIns="0" bIns="0" rtlCol="0" anchor="ctr"/>
          <a:lstStyle/>
          <a:p>
            <a:pPr algn="ctr">
              <a:lnSpc>
                <a:spcPct val="110000"/>
              </a:lnSpc>
            </a:pPr>
            <a:r>
              <a:rPr kumimoji="1" lang="en-US" altLang="zh-CN" sz="1600">
                <a:ln w="12700">
                  <a:noFill/>
                </a:ln>
                <a:solidFill>
                  <a:srgbClr val="FFFFFF">
                    <a:alpha val="100000"/>
                  </a:srgbClr>
                </a:solidFill>
                <a:latin typeface="Source Han Sans CN Bold"/>
                <a:ea typeface="Source Han Sans CN Bold"/>
                <a:cs typeface="Source Han Sans CN Bold"/>
              </a:rPr>
              <a:t>2.2.3对分割结果的影响</a:t>
            </a:r>
            <a:endParaRPr kumimoji="1" lang="zh-CN" altLang="en-US"/>
          </a:p>
        </p:txBody>
      </p:sp>
      <p:sp>
        <p:nvSpPr>
          <p:cNvPr id="15" name="标题 1"/>
          <p:cNvSpPr txBox="1"/>
          <p:nvPr/>
        </p:nvSpPr>
        <p:spPr>
          <a:xfrm>
            <a:off x="8309286" y="2665903"/>
            <a:ext cx="2447624" cy="1965334"/>
          </a:xfrm>
          <a:prstGeom prst="rect">
            <a:avLst/>
          </a:prstGeom>
          <a:noFill/>
          <a:ln>
            <a:noFill/>
          </a:ln>
        </p:spPr>
        <p:txBody>
          <a:bodyPr vert="horz" wrap="square" lIns="0" tIns="0" rIns="0" bIns="0" rtlCol="0" anchor="t"/>
          <a:lstStyle/>
          <a:p>
            <a:pPr algn="ctr">
              <a:lnSpc>
                <a:spcPct val="150000"/>
              </a:lnSpc>
            </a:pPr>
            <a:r>
              <a:rPr kumimoji="1" lang="en-US" altLang="zh-CN" sz="1290">
                <a:ln w="12700">
                  <a:noFill/>
                </a:ln>
                <a:solidFill>
                  <a:srgbClr val="262626">
                    <a:alpha val="100000"/>
                  </a:srgbClr>
                </a:solidFill>
                <a:latin typeface="Source Han Sans"/>
                <a:ea typeface="Source Han Sans"/>
                <a:cs typeface="Source Han Sans"/>
              </a:rPr>
              <a:t>经过Refine模块处理后的分割结果，边界更加清晰，减少了锯齿和模糊现象，提高了分割的准确性和鲁棒性。
在复杂背景和低对比度图像中，Refine模块的作用尤为明显，能够显著提升分割结果的质量。</a:t>
            </a:r>
            <a:endParaRPr kumimoji="1" lang="zh-CN" altLang="en-US"/>
          </a:p>
        </p:txBody>
      </p:sp>
      <p:sp>
        <p:nvSpPr>
          <p:cNvPr id="16" name="标题 1"/>
          <p:cNvSpPr txBox="1"/>
          <p:nvPr/>
        </p:nvSpPr>
        <p:spPr>
          <a:xfrm>
            <a:off x="1661492" y="4850953"/>
            <a:ext cx="2004748" cy="656100"/>
          </a:xfrm>
          <a:prstGeom prst="rect">
            <a:avLst/>
          </a:prstGeom>
          <a:noFill/>
          <a:ln>
            <a:noFill/>
          </a:ln>
        </p:spPr>
        <p:txBody>
          <a:bodyPr vert="horz" wrap="square" lIns="0" tIns="0" rIns="0" bIns="0" rtlCol="0" anchor="ctr"/>
          <a:lstStyle/>
          <a:p>
            <a:pPr algn="ctr">
              <a:lnSpc>
                <a:spcPct val="110000"/>
              </a:lnSpc>
            </a:pPr>
            <a:r>
              <a:rPr kumimoji="1" lang="en-US" altLang="zh-CN" sz="4200">
                <a:ln w="12700">
                  <a:solidFill>
                    <a:srgbClr val="BFE2FF">
                      <a:alpha val="100000"/>
                    </a:srgbClr>
                  </a:solidFill>
                </a:ln>
                <a:solidFill>
                  <a:srgbClr val="000000">
                    <a:alpha val="100000"/>
                  </a:srgbClr>
                </a:solidFill>
                <a:latin typeface="OPPOSans H"/>
                <a:ea typeface="OPPOSans H"/>
                <a:cs typeface="OPPOSans H"/>
              </a:rPr>
              <a:t>01</a:t>
            </a:r>
            <a:endParaRPr kumimoji="1" lang="zh-CN" altLang="en-US"/>
          </a:p>
        </p:txBody>
      </p:sp>
      <p:sp>
        <p:nvSpPr>
          <p:cNvPr id="17" name="标题 1"/>
          <p:cNvSpPr txBox="1"/>
          <p:nvPr/>
        </p:nvSpPr>
        <p:spPr>
          <a:xfrm>
            <a:off x="5084175" y="4850953"/>
            <a:ext cx="2004748" cy="656100"/>
          </a:xfrm>
          <a:prstGeom prst="rect">
            <a:avLst/>
          </a:prstGeom>
          <a:noFill/>
          <a:ln>
            <a:noFill/>
          </a:ln>
        </p:spPr>
        <p:txBody>
          <a:bodyPr vert="horz" wrap="square" lIns="0" tIns="0" rIns="0" bIns="0" rtlCol="0" anchor="ctr"/>
          <a:lstStyle/>
          <a:p>
            <a:pPr algn="ctr">
              <a:lnSpc>
                <a:spcPct val="110000"/>
              </a:lnSpc>
            </a:pPr>
            <a:r>
              <a:rPr kumimoji="1" lang="en-US" altLang="zh-CN" sz="4200">
                <a:ln w="12700">
                  <a:solidFill>
                    <a:srgbClr val="BFE2FF">
                      <a:alpha val="100000"/>
                    </a:srgbClr>
                  </a:solidFill>
                </a:ln>
                <a:solidFill>
                  <a:srgbClr val="000000">
                    <a:alpha val="100000"/>
                  </a:srgbClr>
                </a:solidFill>
                <a:latin typeface="OPPOSans H"/>
                <a:ea typeface="OPPOSans H"/>
                <a:cs typeface="OPPOSans H"/>
              </a:rPr>
              <a:t>02</a:t>
            </a:r>
            <a:endParaRPr kumimoji="1" lang="zh-CN" altLang="en-US"/>
          </a:p>
        </p:txBody>
      </p:sp>
      <p:sp>
        <p:nvSpPr>
          <p:cNvPr id="18" name="标题 1"/>
          <p:cNvSpPr txBox="1"/>
          <p:nvPr/>
        </p:nvSpPr>
        <p:spPr>
          <a:xfrm>
            <a:off x="8522487" y="4850953"/>
            <a:ext cx="2004748" cy="656100"/>
          </a:xfrm>
          <a:prstGeom prst="rect">
            <a:avLst/>
          </a:prstGeom>
          <a:noFill/>
          <a:ln>
            <a:noFill/>
          </a:ln>
        </p:spPr>
        <p:txBody>
          <a:bodyPr vert="horz" wrap="square" lIns="0" tIns="0" rIns="0" bIns="0" rtlCol="0" anchor="ctr"/>
          <a:lstStyle/>
          <a:p>
            <a:pPr algn="ctr">
              <a:lnSpc>
                <a:spcPct val="110000"/>
              </a:lnSpc>
            </a:pPr>
            <a:r>
              <a:rPr kumimoji="1" lang="en-US" altLang="zh-CN" sz="4200">
                <a:ln w="12700">
                  <a:solidFill>
                    <a:srgbClr val="BFE2FF">
                      <a:alpha val="100000"/>
                    </a:srgbClr>
                  </a:solidFill>
                </a:ln>
                <a:solidFill>
                  <a:srgbClr val="000000">
                    <a:alpha val="100000"/>
                  </a:srgbClr>
                </a:solidFill>
                <a:latin typeface="OPPOSans H"/>
                <a:ea typeface="OPPOSans H"/>
                <a:cs typeface="OPPOSans H"/>
              </a:rPr>
              <a:t>03</a:t>
            </a:r>
            <a:endParaRPr kumimoji="1" lang="zh-CN" altLang="en-US"/>
          </a:p>
        </p:txBody>
      </p:sp>
      <p:sp>
        <p:nvSpPr>
          <p:cNvPr id="19" name="标题 1"/>
          <p:cNvSpPr txBox="1"/>
          <p:nvPr/>
        </p:nvSpPr>
        <p:spPr>
          <a:xfrm>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2.2Refine模块</a:t>
            </a:r>
            <a:endParaRPr kumimoji="1" lang="zh-CN" altLang="en-US"/>
          </a:p>
        </p:txBody>
      </p:sp>
      <p:sp>
        <p:nvSpPr>
          <p:cNvPr id="20" name="标题 1"/>
          <p:cNvSpPr txBox="1"/>
          <p:nvPr/>
        </p:nvSpPr>
        <p:spPr>
          <a:xfrm rot="540000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540000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540000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872814" y="2028910"/>
            <a:ext cx="13970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12700">
                  <a:noFill/>
                </a:ln>
                <a:solidFill>
                  <a:srgbClr val="000000">
                    <a:alpha val="100000"/>
                  </a:srgbClr>
                </a:solidFill>
                <a:latin typeface="OPPOSans L"/>
                <a:ea typeface="OPPOSans L"/>
                <a:cs typeface="OPPOSans L"/>
              </a:rPr>
              <a:t>01</a:t>
            </a:r>
            <a:endParaRPr kumimoji="1" lang="zh-CN" altLang="en-US"/>
          </a:p>
        </p:txBody>
      </p:sp>
      <p:sp>
        <p:nvSpPr>
          <p:cNvPr id="4" name="标题 1"/>
          <p:cNvSpPr txBox="1"/>
          <p:nvPr/>
        </p:nvSpPr>
        <p:spPr>
          <a:xfrm>
            <a:off x="6415862" y="2028910"/>
            <a:ext cx="13970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12700">
                  <a:noFill/>
                </a:ln>
                <a:solidFill>
                  <a:srgbClr val="000000">
                    <a:alpha val="100000"/>
                  </a:srgbClr>
                </a:solidFill>
                <a:latin typeface="OPPOSans L"/>
                <a:ea typeface="OPPOSans L"/>
                <a:cs typeface="OPPOSans L"/>
              </a:rPr>
              <a:t>02</a:t>
            </a:r>
            <a:endParaRPr kumimoji="1" lang="zh-CN" altLang="en-US"/>
          </a:p>
        </p:txBody>
      </p:sp>
      <p:sp>
        <p:nvSpPr>
          <p:cNvPr id="5" name="标题 1"/>
          <p:cNvSpPr txBox="1"/>
          <p:nvPr/>
        </p:nvSpPr>
        <p:spPr>
          <a:xfrm>
            <a:off x="8981229" y="2028910"/>
            <a:ext cx="13970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12700">
                  <a:noFill/>
                </a:ln>
                <a:solidFill>
                  <a:srgbClr val="000000">
                    <a:alpha val="100000"/>
                  </a:srgbClr>
                </a:solidFill>
                <a:latin typeface="OPPOSans L"/>
                <a:ea typeface="OPPOSans L"/>
                <a:cs typeface="OPPOSans L"/>
              </a:rPr>
              <a:t>03</a:t>
            </a:r>
            <a:endParaRPr kumimoji="1" lang="zh-CN" altLang="en-US"/>
          </a:p>
        </p:txBody>
      </p:sp>
      <p:sp>
        <p:nvSpPr>
          <p:cNvPr id="6" name="标题 1"/>
          <p:cNvSpPr txBox="1"/>
          <p:nvPr/>
        </p:nvSpPr>
        <p:spPr>
          <a:xfrm>
            <a:off x="898572" y="3276600"/>
            <a:ext cx="2334837" cy="6858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900824" y="2032000"/>
            <a:ext cx="1044830" cy="1077409"/>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ahLst/>
            <a:cxn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3614788" y="3651574"/>
            <a:ext cx="2260600" cy="2632972"/>
          </a:xfrm>
          <a:prstGeom prst="rect">
            <a:avLst/>
          </a:prstGeom>
          <a:noFill/>
          <a:ln cap="sq">
            <a:noFill/>
          </a:ln>
        </p:spPr>
        <p:txBody>
          <a:bodyPr vert="horz" wrap="square" lIns="38102" tIns="38102" rIns="38102" bIns="38102"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BASNet包含7个侧边输出和1个融合输出，每个输出层独立计算损失，为模型训练提供了丰富的监督信息。
侧边输出层分布在解码器的不同层次，能够捕捉到不同尺度的特征，融合输出层则对所有侧边输出进行综合，生成最终的分割结果。</a:t>
            </a:r>
            <a:endParaRPr kumimoji="1" lang="zh-CN" altLang="en-US"/>
          </a:p>
        </p:txBody>
      </p:sp>
      <p:sp>
        <p:nvSpPr>
          <p:cNvPr id="9" name="标题 1"/>
          <p:cNvSpPr txBox="1"/>
          <p:nvPr/>
        </p:nvSpPr>
        <p:spPr>
          <a:xfrm>
            <a:off x="3615983" y="2887771"/>
            <a:ext cx="2267148" cy="7735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2.3.1输出层设计</a:t>
            </a:r>
            <a:endParaRPr kumimoji="1" lang="zh-CN" altLang="en-US"/>
          </a:p>
        </p:txBody>
      </p:sp>
      <p:sp>
        <p:nvSpPr>
          <p:cNvPr id="10" name="标题 1"/>
          <p:cNvSpPr txBox="1"/>
          <p:nvPr/>
        </p:nvSpPr>
        <p:spPr>
          <a:xfrm>
            <a:off x="6408788" y="3651574"/>
            <a:ext cx="2260600" cy="2632972"/>
          </a:xfrm>
          <a:prstGeom prst="rect">
            <a:avLst/>
          </a:prstGeom>
          <a:noFill/>
          <a:ln cap="sq">
            <a:noFill/>
          </a:ln>
        </p:spPr>
        <p:txBody>
          <a:bodyPr vert="horz" wrap="square" lIns="38102" tIns="38102" rIns="38102" bIns="38102"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每个输出层采用BCE损失、SSIM损失和IOU损失的组合，从不同角度对分割结果进行评估和优化。
BCE损失用于衡量分割结果与真实标签的二值交叉熵，SSIM损失关注分割结果的结构相似性，IOU损失则直接衡量分割的准确率。</a:t>
            </a:r>
            <a:endParaRPr kumimoji="1" lang="zh-CN" altLang="en-US"/>
          </a:p>
        </p:txBody>
      </p:sp>
      <p:sp>
        <p:nvSpPr>
          <p:cNvPr id="11" name="标题 1"/>
          <p:cNvSpPr txBox="1"/>
          <p:nvPr/>
        </p:nvSpPr>
        <p:spPr>
          <a:xfrm>
            <a:off x="6409983" y="2887771"/>
            <a:ext cx="2267148" cy="7735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2.3.2损失函数设计</a:t>
            </a:r>
            <a:endParaRPr kumimoji="1" lang="zh-CN" altLang="en-US"/>
          </a:p>
        </p:txBody>
      </p:sp>
      <p:sp>
        <p:nvSpPr>
          <p:cNvPr id="12" name="标题 1"/>
          <p:cNvSpPr txBox="1"/>
          <p:nvPr/>
        </p:nvSpPr>
        <p:spPr>
          <a:xfrm>
            <a:off x="8974188" y="3651574"/>
            <a:ext cx="2260600" cy="2632972"/>
          </a:xfrm>
          <a:prstGeom prst="rect">
            <a:avLst/>
          </a:prstGeom>
          <a:noFill/>
          <a:ln cap="sq">
            <a:noFill/>
          </a:ln>
        </p:spPr>
        <p:txBody>
          <a:bodyPr vert="horz" wrap="square" lIns="38102" tIns="38102" rIns="38102" bIns="38102"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多输出层设计使得模型能够同时学习到不同尺度和层次的特征，提高了模型的泛化能力和分割精度。
独立计算损失的方式能够更好地平衡不同层次的特征学习，避免因单一输出层导致的特征偏重问题，使模型更加稳定和可靠。</a:t>
            </a:r>
            <a:endParaRPr kumimoji="1" lang="zh-CN" altLang="en-US"/>
          </a:p>
        </p:txBody>
      </p:sp>
      <p:sp>
        <p:nvSpPr>
          <p:cNvPr id="13" name="标题 1"/>
          <p:cNvSpPr txBox="1"/>
          <p:nvPr/>
        </p:nvSpPr>
        <p:spPr>
          <a:xfrm>
            <a:off x="8975383" y="2887771"/>
            <a:ext cx="2267148" cy="7735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2.3.3多输出层的优势</a:t>
            </a:r>
            <a:endParaRPr kumimoji="1" lang="zh-CN" altLang="en-US"/>
          </a:p>
        </p:txBody>
      </p:sp>
      <p:sp>
        <p:nvSpPr>
          <p:cNvPr id="14" name="标题 1"/>
          <p:cNvSpPr txBox="1"/>
          <p:nvPr/>
        </p:nvSpPr>
        <p:spPr>
          <a:xfrm>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2.3多输出层</a:t>
            </a:r>
            <a:endParaRPr kumimoji="1" lang="zh-CN" altLang="en-US"/>
          </a:p>
        </p:txBody>
      </p:sp>
      <p:sp>
        <p:nvSpPr>
          <p:cNvPr id="15" name="标题 1"/>
          <p:cNvSpPr txBox="1"/>
          <p:nvPr/>
        </p:nvSpPr>
        <p:spPr>
          <a:xfrm rot="540000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540000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a:off x="2982008" y="5318820"/>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7590688" y="1787145"/>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ahLst/>
            <a:cxn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flipH="1">
            <a:off x="1" y="4573"/>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ahLst/>
            <a:cxn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a:off x="1294820" y="-123245"/>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ahLst/>
            <a:cxn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1612110" y="6200083"/>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ahLst/>
            <a:cxn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307932" y="5265977"/>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ahLst/>
            <a:cxn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8169848" y="128029"/>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6411035" y="6051330"/>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ahLst/>
            <a:cxn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4527951" y="6264624"/>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flipH="1">
            <a:off x="794315" y="2393224"/>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ahLst/>
            <a:cxn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544953" y="373933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图片 12"/>
          <p:cNvPicPr>
            <a:picLocks noChangeAspect="1"/>
          </p:cNvPicPr>
          <p:nvPr/>
        </p:nvPicPr>
        <p:blipFill>
          <a:blip r:embed="rId2">
            <a:alphaModFix/>
          </a:blip>
          <a:srcRect/>
          <a:stretch>
            <a:fillRect/>
          </a:stretch>
        </p:blipFill>
        <p:spPr>
          <a:xfrm>
            <a:off x="3568960" y="5756591"/>
            <a:ext cx="1264298" cy="842865"/>
          </a:xfrm>
          <a:prstGeom prst="rect">
            <a:avLst/>
          </a:prstGeom>
          <a:noFill/>
          <a:ln>
            <a:noFill/>
          </a:ln>
        </p:spPr>
      </p:pic>
      <p:sp>
        <p:nvSpPr>
          <p:cNvPr id="14" name="标题 1"/>
          <p:cNvSpPr txBox="1"/>
          <p:nvPr/>
        </p:nvSpPr>
        <p:spPr>
          <a:xfrm flipV="1">
            <a:off x="5565476" y="4572"/>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flipH="1">
            <a:off x="11674865" y="4572"/>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ahLst/>
            <a:cxn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8070731" y="6309789"/>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ahLst/>
            <a:cxn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flipH="1" flipV="1">
            <a:off x="10680677" y="1127826"/>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nvSpPr>
        <p:spPr>
          <a:xfrm rot="5400000">
            <a:off x="-462677" y="474954"/>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ahLst/>
            <a:cxn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16200000">
            <a:off x="10588878" y="4536257"/>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ahLst/>
            <a:cxn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0" name="标题 1"/>
          <p:cNvSpPr txBox="1"/>
          <p:nvPr/>
        </p:nvSpPr>
        <p:spPr>
          <a:xfrm flipV="1">
            <a:off x="4335144" y="9145"/>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flipH="1" flipV="1">
            <a:off x="2132478" y="1492905"/>
            <a:ext cx="7812284" cy="3922279"/>
          </a:xfrm>
          <a:prstGeom prst="rect">
            <a:avLst/>
          </a:prstGeom>
          <a:solidFill>
            <a:schemeClr val="accent3"/>
          </a:solidFill>
          <a:ln w="254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flipH="1" flipV="1">
            <a:off x="2234538" y="1597876"/>
            <a:ext cx="7812284" cy="3922279"/>
          </a:xfrm>
          <a:prstGeom prst="rect">
            <a:avLst/>
          </a:prstGeom>
          <a:solidFill>
            <a:schemeClr val="bg1"/>
          </a:solidFill>
          <a:ln w="28575"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flipH="1">
            <a:off x="5028467" y="146227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flipH="1">
            <a:off x="2918680" y="4810614"/>
            <a:ext cx="6444000" cy="473028"/>
          </a:xfrm>
          <a:prstGeom prst="roundRect">
            <a:avLst>
              <a:gd name="adj" fmla="val 50000"/>
            </a:avLst>
          </a:prstGeom>
          <a:solidFill>
            <a:schemeClr val="accent2">
              <a:lumMod val="60000"/>
              <a:lumOff val="40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5285945" y="162535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3126019" y="3035593"/>
            <a:ext cx="6029322" cy="1697806"/>
          </a:xfrm>
          <a:prstGeom prst="rect">
            <a:avLst/>
          </a:prstGeom>
          <a:noFill/>
          <a:ln w="12700" cap="sq">
            <a:noFill/>
            <a:miter/>
          </a:ln>
        </p:spPr>
        <p:txBody>
          <a:bodyPr vert="horz" wrap="square" lIns="91440" tIns="45720" rIns="91440" bIns="45720" rtlCol="0" anchor="ctr"/>
          <a:lstStyle/>
          <a:p>
            <a:pPr algn="ctr">
              <a:lnSpc>
                <a:spcPct val="130000"/>
              </a:lnSpc>
            </a:pPr>
            <a:r>
              <a:rPr kumimoji="1" lang="en-US" altLang="zh-CN" sz="4400">
                <a:ln w="12700">
                  <a:noFill/>
                </a:ln>
                <a:solidFill>
                  <a:srgbClr val="E56F01">
                    <a:alpha val="100000"/>
                  </a:srgbClr>
                </a:solidFill>
                <a:latin typeface="OPPOSans H"/>
                <a:ea typeface="OPPOSans H"/>
                <a:cs typeface="OPPOSans H"/>
              </a:rPr>
              <a:t>3.训练与测试</a:t>
            </a:r>
            <a:endParaRPr kumimoji="1" lang="zh-CN" altLang="en-US"/>
          </a:p>
        </p:txBody>
      </p:sp>
      <p:sp>
        <p:nvSpPr>
          <p:cNvPr id="27" name="标题 1"/>
          <p:cNvSpPr txBox="1"/>
          <p:nvPr/>
        </p:nvSpPr>
        <p:spPr>
          <a:xfrm>
            <a:off x="5418983" y="905534"/>
            <a:ext cx="1354033" cy="2052731"/>
          </a:xfrm>
          <a:prstGeom prst="rect">
            <a:avLst/>
          </a:prstGeom>
          <a:noFill/>
          <a:ln>
            <a:noFill/>
          </a:ln>
        </p:spPr>
        <p:txBody>
          <a:bodyPr vert="horz" wrap="square" lIns="91440" tIns="45720" rIns="91440" bIns="45720" rtlCol="0" anchor="b"/>
          <a:lstStyle/>
          <a:p>
            <a:pPr algn="ctr">
              <a:lnSpc>
                <a:spcPct val="100000"/>
              </a:lnSpc>
            </a:pPr>
            <a:r>
              <a:rPr kumimoji="1" lang="en-US" altLang="zh-CN" sz="5400">
                <a:ln w="12700">
                  <a:noFill/>
                </a:ln>
                <a:solidFill>
                  <a:srgbClr val="262626">
                    <a:alpha val="100000"/>
                  </a:srgbClr>
                </a:solidFill>
                <a:latin typeface="OPPOSans H"/>
                <a:ea typeface="OPPOSans H"/>
                <a:cs typeface="OPPOSans H"/>
              </a:rPr>
              <a:t>03</a:t>
            </a:r>
            <a:endParaRPr kumimoji="1" lang="zh-CN" altLang="en-US"/>
          </a:p>
        </p:txBody>
      </p:sp>
      <p:sp>
        <p:nvSpPr>
          <p:cNvPr id="28" name="标题 1"/>
          <p:cNvSpPr txBox="1"/>
          <p:nvPr/>
        </p:nvSpPr>
        <p:spPr>
          <a:xfrm>
            <a:off x="3855853" y="4901193"/>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29" name="标题 1"/>
          <p:cNvSpPr txBox="1"/>
          <p:nvPr/>
        </p:nvSpPr>
        <p:spPr>
          <a:xfrm rot="787784">
            <a:off x="1412091" y="3789097"/>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rot="787784">
            <a:off x="9082760" y="1975181"/>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ahLst/>
            <a:cxn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flipV="1">
            <a:off x="1591008" y="928863"/>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a:off x="9298371" y="4512174"/>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33" name="标题 1"/>
          <p:cNvCxnSpPr/>
          <p:nvPr/>
        </p:nvCxnSpPr>
        <p:spPr>
          <a:xfrm>
            <a:off x="3126019" y="5042358"/>
            <a:ext cx="1707239" cy="0"/>
          </a:xfrm>
          <a:prstGeom prst="line">
            <a:avLst/>
          </a:prstGeom>
          <a:noFill/>
          <a:ln w="6350" cap="sq">
            <a:solidFill>
              <a:schemeClr val="bg1"/>
            </a:solidFill>
            <a:miter/>
          </a:ln>
        </p:spPr>
      </p:cxnSp>
      <p:cxnSp>
        <p:nvCxnSpPr>
          <p:cNvPr id="34" name="标题 1"/>
          <p:cNvCxnSpPr/>
          <p:nvPr/>
        </p:nvCxnSpPr>
        <p:spPr>
          <a:xfrm>
            <a:off x="7448102" y="5042358"/>
            <a:ext cx="1707239" cy="0"/>
          </a:xfrm>
          <a:prstGeom prst="line">
            <a:avLst/>
          </a:prstGeom>
          <a:noFill/>
          <a:ln w="6350" cap="sq">
            <a:solidFill>
              <a:schemeClr val="bg1"/>
            </a:solidFill>
            <a:miter/>
          </a:ln>
        </p:spPr>
      </p:cxn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E56F01"/>
      </a:accent1>
      <a:accent2>
        <a:srgbClr val="BF9000"/>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729</Words>
  <Application>Microsoft Office PowerPoint</Application>
  <PresentationFormat>宽屏</PresentationFormat>
  <Paragraphs>140</Paragraphs>
  <Slides>19</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19</vt:i4>
      </vt:variant>
    </vt:vector>
  </HeadingPairs>
  <TitlesOfParts>
    <vt:vector size="26" baseType="lpstr">
      <vt:lpstr>Source Han Sans</vt:lpstr>
      <vt:lpstr>OPPOSans H</vt:lpstr>
      <vt:lpstr>OPPOSans L</vt:lpstr>
      <vt:lpstr>Arial</vt:lpstr>
      <vt:lpstr>Source Han Sans CN Bold</vt:lpstr>
      <vt:lpstr>OPPOSans R</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宪通 丁</cp:lastModifiedBy>
  <cp:revision>2</cp:revision>
  <dcterms:modified xsi:type="dcterms:W3CDTF">2025-06-08T15:41:03Z</dcterms:modified>
</cp:coreProperties>
</file>